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2"/>
  </p:sldMasterIdLst>
  <p:notesMasterIdLst>
    <p:notesMasterId r:id="rId42"/>
  </p:notesMasterIdLst>
  <p:sldIdLst>
    <p:sldId id="256" r:id="rId3"/>
    <p:sldId id="286" r:id="rId4"/>
    <p:sldId id="283" r:id="rId5"/>
    <p:sldId id="270" r:id="rId6"/>
    <p:sldId id="271" r:id="rId7"/>
    <p:sldId id="272" r:id="rId8"/>
    <p:sldId id="273" r:id="rId9"/>
    <p:sldId id="279" r:id="rId10"/>
    <p:sldId id="257" r:id="rId11"/>
    <p:sldId id="280" r:id="rId12"/>
    <p:sldId id="275" r:id="rId13"/>
    <p:sldId id="282" r:id="rId14"/>
    <p:sldId id="259" r:id="rId15"/>
    <p:sldId id="258" r:id="rId16"/>
    <p:sldId id="260" r:id="rId17"/>
    <p:sldId id="264" r:id="rId18"/>
    <p:sldId id="289" r:id="rId19"/>
    <p:sldId id="276" r:id="rId20"/>
    <p:sldId id="284" r:id="rId21"/>
    <p:sldId id="278" r:id="rId22"/>
    <p:sldId id="292" r:id="rId23"/>
    <p:sldId id="277" r:id="rId24"/>
    <p:sldId id="268" r:id="rId25"/>
    <p:sldId id="294" r:id="rId26"/>
    <p:sldId id="261" r:id="rId27"/>
    <p:sldId id="265" r:id="rId28"/>
    <p:sldId id="290" r:id="rId29"/>
    <p:sldId id="285" r:id="rId30"/>
    <p:sldId id="288" r:id="rId31"/>
    <p:sldId id="293" r:id="rId32"/>
    <p:sldId id="269" r:id="rId33"/>
    <p:sldId id="262" r:id="rId34"/>
    <p:sldId id="291" r:id="rId35"/>
    <p:sldId id="263" r:id="rId36"/>
    <p:sldId id="281" r:id="rId37"/>
    <p:sldId id="266" r:id="rId38"/>
    <p:sldId id="267" r:id="rId39"/>
    <p:sldId id="287" r:id="rId40"/>
    <p:sldId id="274" r:id="rId41"/>
  </p:sldIdLst>
  <p:sldSz cx="9144000" cy="6858000" type="screen4x3"/>
  <p:notesSz cx="6997700" cy="9283700"/>
  <p:defaultTextStyle>
    <a:defPPr>
      <a:defRPr lang="en-US"/>
    </a:defPPr>
    <a:lvl1pPr algn="l" rtl="0" eaLnBrk="0" fontAlgn="base" hangingPunct="0">
      <a:spcBef>
        <a:spcPct val="0"/>
      </a:spcBef>
      <a:spcAft>
        <a:spcPct val="0"/>
      </a:spcAft>
      <a:defRPr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crosoft Corp."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706" autoAdjust="0"/>
    <p:restoredTop sz="64660" autoAdjust="0"/>
  </p:normalViewPr>
  <p:slideViewPr>
    <p:cSldViewPr>
      <p:cViewPr varScale="1">
        <p:scale>
          <a:sx n="56" d="100"/>
          <a:sy n="56" d="100"/>
        </p:scale>
        <p:origin x="660" y="66"/>
      </p:cViewPr>
      <p:guideLst>
        <p:guide orient="horz" pos="2160"/>
        <p:guide pos="2880"/>
      </p:guideLst>
    </p:cSldViewPr>
  </p:slideViewPr>
  <p:outlineViewPr>
    <p:cViewPr>
      <p:scale>
        <a:sx n="33" d="100"/>
        <a:sy n="33" d="100"/>
      </p:scale>
      <p:origin x="0" y="-1374"/>
    </p:cViewPr>
  </p:outlineViewPr>
  <p:notesTextViewPr>
    <p:cViewPr>
      <p:scale>
        <a:sx n="3" d="2"/>
        <a:sy n="3" d="2"/>
      </p:scale>
      <p:origin x="0" y="0"/>
    </p:cViewPr>
  </p:notesTextViewPr>
  <p:sorterViewPr>
    <p:cViewPr varScale="1">
      <p:scale>
        <a:sx n="100" d="100"/>
        <a:sy n="100" d="100"/>
      </p:scale>
      <p:origin x="0" y="-8298"/>
    </p:cViewPr>
  </p:sorterViewPr>
  <p:notesViewPr>
    <p:cSldViewPr>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Computer Program Languages</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JAVA</c:v>
                </c:pt>
              </c:strCache>
            </c:strRef>
          </c:tx>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Sheet1!$A$2:$A$5</c:f>
              <c:strCache>
                <c:ptCount val="4"/>
                <c:pt idx="0">
                  <c:v>Ease of Use</c:v>
                </c:pt>
                <c:pt idx="1">
                  <c:v>Business</c:v>
                </c:pt>
                <c:pt idx="2">
                  <c:v>Academic</c:v>
                </c:pt>
                <c:pt idx="3">
                  <c:v>Productivity</c:v>
                </c:pt>
              </c:strCache>
            </c:strRef>
          </c:cat>
          <c:val>
            <c:numRef>
              <c:f>Sheet1!$B$2:$B$5</c:f>
              <c:numCache>
                <c:formatCode>General</c:formatCode>
                <c:ptCount val="4"/>
                <c:pt idx="0">
                  <c:v>3</c:v>
                </c:pt>
                <c:pt idx="1">
                  <c:v>4</c:v>
                </c:pt>
                <c:pt idx="2">
                  <c:v>3.5</c:v>
                </c:pt>
                <c:pt idx="3">
                  <c:v>3</c:v>
                </c:pt>
              </c:numCache>
            </c:numRef>
          </c:val>
        </c:ser>
        <c:ser>
          <c:idx val="1"/>
          <c:order val="1"/>
          <c:tx>
            <c:strRef>
              <c:f>Sheet1!$C$1</c:f>
              <c:strCache>
                <c:ptCount val="1"/>
                <c:pt idx="0">
                  <c:v>Python</c:v>
                </c:pt>
              </c:strCache>
            </c:strRef>
          </c:tx>
          <c:spPr>
            <a:gradFill rotWithShape="1">
              <a:gsLst>
                <a:gs pos="0">
                  <a:schemeClr val="accent2">
                    <a:shade val="51000"/>
                    <a:satMod val="130000"/>
                  </a:schemeClr>
                </a:gs>
                <a:gs pos="80000">
                  <a:schemeClr val="accent2">
                    <a:shade val="93000"/>
                    <a:satMod val="130000"/>
                  </a:schemeClr>
                </a:gs>
                <a:gs pos="100000">
                  <a:schemeClr val="accent2">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Sheet1!$A$2:$A$5</c:f>
              <c:strCache>
                <c:ptCount val="4"/>
                <c:pt idx="0">
                  <c:v>Ease of Use</c:v>
                </c:pt>
                <c:pt idx="1">
                  <c:v>Business</c:v>
                </c:pt>
                <c:pt idx="2">
                  <c:v>Academic</c:v>
                </c:pt>
                <c:pt idx="3">
                  <c:v>Productivity</c:v>
                </c:pt>
              </c:strCache>
            </c:strRef>
          </c:cat>
          <c:val>
            <c:numRef>
              <c:f>Sheet1!$C$2:$C$5</c:f>
              <c:numCache>
                <c:formatCode>General</c:formatCode>
                <c:ptCount val="4"/>
                <c:pt idx="0">
                  <c:v>4.8</c:v>
                </c:pt>
                <c:pt idx="1">
                  <c:v>3.5</c:v>
                </c:pt>
                <c:pt idx="2">
                  <c:v>3.9</c:v>
                </c:pt>
                <c:pt idx="3">
                  <c:v>4.9000000000000004</c:v>
                </c:pt>
              </c:numCache>
            </c:numRef>
          </c:val>
        </c:ser>
        <c:ser>
          <c:idx val="2"/>
          <c:order val="2"/>
          <c:tx>
            <c:strRef>
              <c:f>Sheet1!$D$1</c:f>
              <c:strCache>
                <c:ptCount val="1"/>
                <c:pt idx="0">
                  <c:v>C/C++</c:v>
                </c:pt>
              </c:strCache>
            </c:strRef>
          </c:tx>
          <c:spPr>
            <a:gradFill rotWithShape="1">
              <a:gsLst>
                <a:gs pos="0">
                  <a:schemeClr val="accent3">
                    <a:shade val="51000"/>
                    <a:satMod val="130000"/>
                  </a:schemeClr>
                </a:gs>
                <a:gs pos="80000">
                  <a:schemeClr val="accent3">
                    <a:shade val="93000"/>
                    <a:satMod val="130000"/>
                  </a:schemeClr>
                </a:gs>
                <a:gs pos="100000">
                  <a:schemeClr val="accent3">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cat>
            <c:strRef>
              <c:f>Sheet1!$A$2:$A$5</c:f>
              <c:strCache>
                <c:ptCount val="4"/>
                <c:pt idx="0">
                  <c:v>Ease of Use</c:v>
                </c:pt>
                <c:pt idx="1">
                  <c:v>Business</c:v>
                </c:pt>
                <c:pt idx="2">
                  <c:v>Academic</c:v>
                </c:pt>
                <c:pt idx="3">
                  <c:v>Productivity</c:v>
                </c:pt>
              </c:strCache>
            </c:strRef>
          </c:cat>
          <c:val>
            <c:numRef>
              <c:f>Sheet1!$D$2:$D$5</c:f>
              <c:numCache>
                <c:formatCode>General</c:formatCode>
                <c:ptCount val="4"/>
                <c:pt idx="0">
                  <c:v>1.5</c:v>
                </c:pt>
                <c:pt idx="1">
                  <c:v>3.8</c:v>
                </c:pt>
                <c:pt idx="2">
                  <c:v>4.2</c:v>
                </c:pt>
                <c:pt idx="3">
                  <c:v>2.5</c:v>
                </c:pt>
              </c:numCache>
            </c:numRef>
          </c:val>
        </c:ser>
        <c:dLbls>
          <c:showLegendKey val="0"/>
          <c:showVal val="0"/>
          <c:showCatName val="0"/>
          <c:showSerName val="0"/>
          <c:showPercent val="0"/>
          <c:showBubbleSize val="0"/>
        </c:dLbls>
        <c:gapWidth val="100"/>
        <c:overlap val="-24"/>
        <c:axId val="252217648"/>
        <c:axId val="252218432"/>
      </c:barChart>
      <c:catAx>
        <c:axId val="25221764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52218432"/>
        <c:crosses val="autoZero"/>
        <c:auto val="1"/>
        <c:lblAlgn val="ctr"/>
        <c:lblOffset val="100"/>
        <c:noMultiLvlLbl val="0"/>
      </c:catAx>
      <c:valAx>
        <c:axId val="252218432"/>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522176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2.jp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058" name="Rectangle 2"/>
          <p:cNvSpPr>
            <a:spLocks noGrp="1" noChangeArrowheads="1"/>
          </p:cNvSpPr>
          <p:nvPr>
            <p:ph type="hdr" sz="quarter"/>
          </p:nvPr>
        </p:nvSpPr>
        <p:spPr bwMode="auto">
          <a:xfrm>
            <a:off x="0" y="0"/>
            <a:ext cx="3032125"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029" tIns="46514" rIns="93029" bIns="46514" numCol="1" anchor="t" anchorCtr="0" compatLnSpc="1">
            <a:prstTxWarp prst="textNoShape">
              <a:avLst/>
            </a:prstTxWarp>
          </a:bodyPr>
          <a:lstStyle>
            <a:lvl1pPr defTabSz="930275" eaLnBrk="1" hangingPunct="1">
              <a:defRPr sz="1200"/>
            </a:lvl1pPr>
          </a:lstStyle>
          <a:p>
            <a:endParaRPr lang="en-US" dirty="0"/>
          </a:p>
        </p:txBody>
      </p:sp>
      <p:sp>
        <p:nvSpPr>
          <p:cNvPr id="45059" name="Rectangle 3"/>
          <p:cNvSpPr>
            <a:spLocks noGrp="1" noChangeArrowheads="1"/>
          </p:cNvSpPr>
          <p:nvPr>
            <p:ph type="dt" idx="1"/>
          </p:nvPr>
        </p:nvSpPr>
        <p:spPr bwMode="auto">
          <a:xfrm>
            <a:off x="3963988" y="0"/>
            <a:ext cx="3032125"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029" tIns="46514" rIns="93029" bIns="46514" numCol="1" anchor="t" anchorCtr="0" compatLnSpc="1">
            <a:prstTxWarp prst="textNoShape">
              <a:avLst/>
            </a:prstTxWarp>
          </a:bodyPr>
          <a:lstStyle>
            <a:lvl1pPr algn="r" defTabSz="930275" eaLnBrk="1" hangingPunct="1">
              <a:defRPr sz="1200"/>
            </a:lvl1pPr>
          </a:lstStyle>
          <a:p>
            <a:endParaRPr lang="en-US" dirty="0"/>
          </a:p>
        </p:txBody>
      </p:sp>
      <p:sp>
        <p:nvSpPr>
          <p:cNvPr id="45060" name="Rectangle 4"/>
          <p:cNvSpPr>
            <a:spLocks noGrp="1" noRot="1" noChangeAspect="1" noChangeArrowheads="1" noTextEdit="1"/>
          </p:cNvSpPr>
          <p:nvPr>
            <p:ph type="sldImg" idx="2"/>
          </p:nvPr>
        </p:nvSpPr>
        <p:spPr bwMode="auto">
          <a:xfrm>
            <a:off x="1177925" y="696913"/>
            <a:ext cx="4641850" cy="3481387"/>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5061" name="Rectangle 5"/>
          <p:cNvSpPr>
            <a:spLocks noGrp="1" noChangeArrowheads="1"/>
          </p:cNvSpPr>
          <p:nvPr>
            <p:ph type="body" sz="quarter" idx="3"/>
          </p:nvPr>
        </p:nvSpPr>
        <p:spPr bwMode="auto">
          <a:xfrm>
            <a:off x="700088" y="4410075"/>
            <a:ext cx="5597525" cy="417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029" tIns="46514" rIns="93029" bIns="46514"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5062" name="Rectangle 6"/>
          <p:cNvSpPr>
            <a:spLocks noGrp="1" noChangeArrowheads="1"/>
          </p:cNvSpPr>
          <p:nvPr>
            <p:ph type="ftr" sz="quarter" idx="4"/>
          </p:nvPr>
        </p:nvSpPr>
        <p:spPr bwMode="auto">
          <a:xfrm>
            <a:off x="0" y="8818563"/>
            <a:ext cx="3032125"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029" tIns="46514" rIns="93029" bIns="46514" numCol="1" anchor="b" anchorCtr="0" compatLnSpc="1">
            <a:prstTxWarp prst="textNoShape">
              <a:avLst/>
            </a:prstTxWarp>
          </a:bodyPr>
          <a:lstStyle>
            <a:lvl1pPr defTabSz="930275" eaLnBrk="1" hangingPunct="1">
              <a:defRPr sz="1200"/>
            </a:lvl1pPr>
          </a:lstStyle>
          <a:p>
            <a:endParaRPr lang="en-US" dirty="0"/>
          </a:p>
        </p:txBody>
      </p:sp>
      <p:sp>
        <p:nvSpPr>
          <p:cNvPr id="45063" name="Rectangle 7"/>
          <p:cNvSpPr>
            <a:spLocks noGrp="1" noChangeArrowheads="1"/>
          </p:cNvSpPr>
          <p:nvPr>
            <p:ph type="sldNum" sz="quarter" idx="5"/>
          </p:nvPr>
        </p:nvSpPr>
        <p:spPr bwMode="auto">
          <a:xfrm>
            <a:off x="3963988" y="8818563"/>
            <a:ext cx="3032125"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029" tIns="46514" rIns="93029" bIns="46514" numCol="1" anchor="b" anchorCtr="0" compatLnSpc="1">
            <a:prstTxWarp prst="textNoShape">
              <a:avLst/>
            </a:prstTxWarp>
          </a:bodyPr>
          <a:lstStyle>
            <a:lvl1pPr algn="r" defTabSz="930275" eaLnBrk="1" hangingPunct="1">
              <a:defRPr sz="1200"/>
            </a:lvl1pPr>
          </a:lstStyle>
          <a:p>
            <a:fld id="{C6D3DD33-1C77-4963-91F2-833B8478F489}" type="slidenum">
              <a:rPr lang="en-US"/>
              <a:pPr/>
              <a:t>‹#›</a:t>
            </a:fld>
            <a:endParaRPr lang="en-US" dirty="0"/>
          </a:p>
        </p:txBody>
      </p:sp>
    </p:spTree>
    <p:extLst>
      <p:ext uri="{BB962C8B-B14F-4D97-AF65-F5344CB8AC3E}">
        <p14:creationId xmlns:p14="http://schemas.microsoft.com/office/powerpoint/2010/main" val="1252254106"/>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06861D7-B888-4E58-9449-0462FF56318C}" type="slidenum">
              <a:rPr lang="en-US"/>
              <a:pPr/>
              <a:t>1</a:t>
            </a:fld>
            <a:endParaRPr lang="en-US" dirty="0"/>
          </a:p>
        </p:txBody>
      </p:sp>
      <p:sp>
        <p:nvSpPr>
          <p:cNvPr id="49154" name="Rectangle 2"/>
          <p:cNvSpPr>
            <a:spLocks noGrp="1" noRot="1" noChangeAspect="1" noChangeArrowheads="1" noTextEdit="1"/>
          </p:cNvSpPr>
          <p:nvPr>
            <p:ph type="sldImg"/>
          </p:nvPr>
        </p:nvSpPr>
        <p:spPr>
          <a:ln/>
        </p:spPr>
      </p:sp>
      <p:sp>
        <p:nvSpPr>
          <p:cNvPr id="49155" name="Rectangle 3"/>
          <p:cNvSpPr>
            <a:spLocks noGrp="1" noChangeArrowheads="1"/>
          </p:cNvSpPr>
          <p:nvPr>
            <p:ph type="body" idx="1"/>
          </p:nvPr>
        </p:nvSpPr>
        <p:spPr/>
        <p:txBody>
          <a:bodyPr/>
          <a:lstStyle/>
          <a:p>
            <a:r>
              <a:rPr lang="en-US" dirty="0"/>
              <a:t>Click to add notes</a:t>
            </a:r>
          </a:p>
        </p:txBody>
      </p:sp>
    </p:spTree>
    <p:extLst>
      <p:ext uri="{BB962C8B-B14F-4D97-AF65-F5344CB8AC3E}">
        <p14:creationId xmlns:p14="http://schemas.microsoft.com/office/powerpoint/2010/main" val="20027208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 gift to you are two brand</a:t>
            </a:r>
            <a:r>
              <a:rPr lang="en-US" baseline="0" dirty="0" smtClean="0"/>
              <a:t> new bookmarks (red &amp; green).</a:t>
            </a:r>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10</a:t>
            </a:fld>
            <a:endParaRPr lang="en-US" dirty="0"/>
          </a:p>
        </p:txBody>
      </p:sp>
    </p:spTree>
    <p:extLst>
      <p:ext uri="{BB962C8B-B14F-4D97-AF65-F5344CB8AC3E}">
        <p14:creationId xmlns:p14="http://schemas.microsoft.com/office/powerpoint/2010/main" val="2895571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Hard WORK!!!</a:t>
            </a:r>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11</a:t>
            </a:fld>
            <a:endParaRPr lang="en-US" dirty="0"/>
          </a:p>
        </p:txBody>
      </p:sp>
    </p:spTree>
    <p:extLst>
      <p:ext uri="{BB962C8B-B14F-4D97-AF65-F5344CB8AC3E}">
        <p14:creationId xmlns:p14="http://schemas.microsoft.com/office/powerpoint/2010/main" val="1529218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45FF8BEC-4475-4861-8A89-04DF965B9B73}" type="slidenum">
              <a:rPr lang="en-US"/>
              <a:pPr/>
              <a:t>12</a:t>
            </a:fld>
            <a:endParaRPr lang="en-US"/>
          </a:p>
        </p:txBody>
      </p:sp>
      <p:sp>
        <p:nvSpPr>
          <p:cNvPr id="5121" name="Rectangle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122" name="Rectangle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15214370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99FB774-2CBA-450F-BEA3-AD79892CB499}" type="slidenum">
              <a:rPr lang="en-US"/>
              <a:pPr/>
              <a:t>13</a:t>
            </a:fld>
            <a:endParaRPr lang="en-US" dirty="0"/>
          </a:p>
        </p:txBody>
      </p:sp>
      <p:sp>
        <p:nvSpPr>
          <p:cNvPr id="48130" name="Rectangle 2"/>
          <p:cNvSpPr>
            <a:spLocks noGrp="1" noRot="1" noChangeAspect="1" noChangeArrowheads="1" noTextEdit="1"/>
          </p:cNvSpPr>
          <p:nvPr>
            <p:ph type="sldImg"/>
          </p:nvPr>
        </p:nvSpPr>
        <p:spPr>
          <a:ln/>
        </p:spPr>
      </p:sp>
      <p:sp>
        <p:nvSpPr>
          <p:cNvPr id="48131" name="Rectangle 3"/>
          <p:cNvSpPr>
            <a:spLocks noGrp="1" noChangeArrowheads="1"/>
          </p:cNvSpPr>
          <p:nvPr>
            <p:ph type="body" idx="1"/>
          </p:nvPr>
        </p:nvSpPr>
        <p:spPr/>
        <p:txBody>
          <a:bodyPr/>
          <a:lstStyle/>
          <a:p>
            <a:r>
              <a:rPr lang="en-US" dirty="0" smtClean="0"/>
              <a:t>Module </a:t>
            </a:r>
            <a:r>
              <a:rPr lang="en-US" dirty="0"/>
              <a:t>descriptions should be brief</a:t>
            </a:r>
            <a:r>
              <a:rPr lang="en-US" dirty="0" smtClean="0"/>
              <a:t>.</a:t>
            </a:r>
          </a:p>
          <a:p>
            <a:r>
              <a:rPr lang="en-US" dirty="0" smtClean="0"/>
              <a:t>Module 1 – Setting</a:t>
            </a:r>
            <a:r>
              <a:rPr lang="en-US" baseline="0" dirty="0" smtClean="0"/>
              <a:t> up and running your first Python Computer Program.</a:t>
            </a:r>
          </a:p>
          <a:p>
            <a:r>
              <a:rPr lang="en-US" baseline="0" dirty="0" smtClean="0"/>
              <a:t>Module 2 – Using Python graphic libraries in the support of Math and Science teaching and learning.</a:t>
            </a:r>
          </a:p>
          <a:p>
            <a:r>
              <a:rPr lang="en-US" baseline="0" dirty="0" smtClean="0"/>
              <a:t>Module 3 – WEB Page Scraping and a brief word about possible or potential abuses by students.</a:t>
            </a:r>
            <a:endParaRPr lang="en-US" dirty="0"/>
          </a:p>
        </p:txBody>
      </p:sp>
    </p:spTree>
    <p:extLst>
      <p:ext uri="{BB962C8B-B14F-4D97-AF65-F5344CB8AC3E}">
        <p14:creationId xmlns:p14="http://schemas.microsoft.com/office/powerpoint/2010/main" val="2317084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2056264-4FF8-45A2-950B-7B2FA43AB387}" type="slidenum">
              <a:rPr lang="en-US"/>
              <a:pPr/>
              <a:t>14</a:t>
            </a:fld>
            <a:endParaRPr lang="en-US" dirty="0"/>
          </a:p>
        </p:txBody>
      </p:sp>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p:txBody>
          <a:bodyPr/>
          <a:lstStyle/>
          <a:p>
            <a:r>
              <a:rPr lang="en-US" b="1" dirty="0"/>
              <a:t>Example objectives</a:t>
            </a:r>
          </a:p>
          <a:p>
            <a:r>
              <a:rPr lang="en-US" dirty="0"/>
              <a:t>At the end of this </a:t>
            </a:r>
            <a:r>
              <a:rPr lang="en-US" dirty="0" smtClean="0"/>
              <a:t>Module, </a:t>
            </a:r>
            <a:r>
              <a:rPr lang="en-US" dirty="0"/>
              <a:t>you will be able to:</a:t>
            </a:r>
          </a:p>
          <a:p>
            <a:pPr lvl="1">
              <a:buFontTx/>
              <a:buChar char="•"/>
            </a:pPr>
            <a:r>
              <a:rPr lang="en-US" dirty="0"/>
              <a:t>Save files to the team Web server.</a:t>
            </a:r>
          </a:p>
          <a:p>
            <a:pPr lvl="1">
              <a:buFontTx/>
              <a:buChar char="•"/>
            </a:pPr>
            <a:r>
              <a:rPr lang="en-US" dirty="0"/>
              <a:t>Move files to different locations on the team Web server.</a:t>
            </a:r>
          </a:p>
          <a:p>
            <a:pPr lvl="1">
              <a:buFontTx/>
              <a:buChar char="•"/>
            </a:pPr>
            <a:r>
              <a:rPr lang="en-US" dirty="0"/>
              <a:t>Share files on the team Web server.</a:t>
            </a:r>
          </a:p>
          <a:p>
            <a:pPr>
              <a:buFontTx/>
              <a:buChar char="•"/>
            </a:pPr>
            <a:endParaRPr lang="en-US" dirty="0"/>
          </a:p>
        </p:txBody>
      </p:sp>
    </p:spTree>
    <p:extLst>
      <p:ext uri="{BB962C8B-B14F-4D97-AF65-F5344CB8AC3E}">
        <p14:creationId xmlns:p14="http://schemas.microsoft.com/office/powerpoint/2010/main" val="21731685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general, we consider</a:t>
            </a:r>
            <a:r>
              <a:rPr lang="en-US" baseline="0" dirty="0" smtClean="0"/>
              <a:t> that we are using Python 3.3 on Windows 8.1, Python 3.4 is coming SOON!</a:t>
            </a:r>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15</a:t>
            </a:fld>
            <a:endParaRPr lang="en-US" dirty="0"/>
          </a:p>
        </p:txBody>
      </p:sp>
    </p:spTree>
    <p:extLst>
      <p:ext uri="{BB962C8B-B14F-4D97-AF65-F5344CB8AC3E}">
        <p14:creationId xmlns:p14="http://schemas.microsoft.com/office/powerpoint/2010/main" val="19322282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Did you have success?</a:t>
            </a:r>
          </a:p>
          <a:p>
            <a:r>
              <a:rPr lang="en-US" dirty="0" smtClean="0"/>
              <a:t>Did you run your first Python</a:t>
            </a:r>
            <a:r>
              <a:rPr lang="en-US" baseline="0" dirty="0" smtClean="0"/>
              <a:t> Computer Program?</a:t>
            </a:r>
          </a:p>
          <a:p>
            <a:r>
              <a:rPr lang="en-US" baseline="0" dirty="0" smtClean="0"/>
              <a:t>Will you keep your promise and take it back to your Classroom?</a:t>
            </a:r>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16</a:t>
            </a:fld>
            <a:endParaRPr lang="en-US" dirty="0"/>
          </a:p>
        </p:txBody>
      </p:sp>
    </p:spTree>
    <p:extLst>
      <p:ext uri="{BB962C8B-B14F-4D97-AF65-F5344CB8AC3E}">
        <p14:creationId xmlns:p14="http://schemas.microsoft.com/office/powerpoint/2010/main" val="20797232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a:t>
            </a:r>
            <a:r>
              <a:rPr lang="en-US" baseline="0" dirty="0" smtClean="0"/>
              <a:t> Computer Programming is learning to deal with FAILURE!!!</a:t>
            </a:r>
          </a:p>
          <a:p>
            <a:r>
              <a:rPr lang="en-US" baseline="0" dirty="0" smtClean="0"/>
              <a:t>Also, it confronts </a:t>
            </a:r>
            <a:r>
              <a:rPr lang="en-US" baseline="0" smtClean="0"/>
              <a:t>YOU directly as </a:t>
            </a:r>
            <a:r>
              <a:rPr lang="en-US" baseline="0" dirty="0" smtClean="0"/>
              <a:t>the programmer—no one else!</a:t>
            </a:r>
          </a:p>
          <a:p>
            <a:r>
              <a:rPr lang="en-US" baseline="0" dirty="0" smtClean="0"/>
              <a:t>Get your students thumbs off the cell phones and tablets.</a:t>
            </a:r>
          </a:p>
          <a:p>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18</a:t>
            </a:fld>
            <a:endParaRPr lang="en-US" dirty="0"/>
          </a:p>
        </p:txBody>
      </p:sp>
    </p:spTree>
    <p:extLst>
      <p:ext uri="{BB962C8B-B14F-4D97-AF65-F5344CB8AC3E}">
        <p14:creationId xmlns:p14="http://schemas.microsoft.com/office/powerpoint/2010/main" val="2541945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have FEARS!!!</a:t>
            </a:r>
          </a:p>
          <a:p>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19</a:t>
            </a:fld>
            <a:endParaRPr lang="en-US" dirty="0"/>
          </a:p>
        </p:txBody>
      </p:sp>
    </p:spTree>
    <p:extLst>
      <p:ext uri="{BB962C8B-B14F-4D97-AF65-F5344CB8AC3E}">
        <p14:creationId xmlns:p14="http://schemas.microsoft.com/office/powerpoint/2010/main" val="35530165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20</a:t>
            </a:fld>
            <a:endParaRPr lang="en-US" dirty="0"/>
          </a:p>
        </p:txBody>
      </p:sp>
    </p:spTree>
    <p:extLst>
      <p:ext uri="{BB962C8B-B14F-4D97-AF65-F5344CB8AC3E}">
        <p14:creationId xmlns:p14="http://schemas.microsoft.com/office/powerpoint/2010/main" val="3259176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p:nvPr>
        </p:nvSpPr>
        <p:spPr>
          <a:ln/>
        </p:spPr>
        <p:txBody>
          <a:bodyPr/>
          <a:lstStyle/>
          <a:p>
            <a:fld id="{3E5252EE-066A-43F8-8861-6E6B39D7FBAB}" type="slidenum">
              <a:rPr lang="en-US"/>
              <a:pPr/>
              <a:t>2</a:t>
            </a:fld>
            <a:endParaRPr lang="en-US"/>
          </a:p>
        </p:txBody>
      </p:sp>
      <p:sp>
        <p:nvSpPr>
          <p:cNvPr id="10241" name="Rectangle 1"/>
          <p:cNvSpPr txBox="1">
            <a:spLocks noGrp="1" noRot="1" noChangeAspect="1" noChangeArrowheads="1"/>
          </p:cNvSpPr>
          <p:nvPr>
            <p:ph type="sldImg"/>
          </p:nvPr>
        </p:nvSpPr>
        <p:spPr bwMode="auto">
          <a:xfrm>
            <a:off x="1371600" y="763588"/>
            <a:ext cx="5027613" cy="3770312"/>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0242" name="Rectangle 2"/>
          <p:cNvSpPr txBox="1">
            <a:spLocks noGrp="1" noChangeArrowheads="1"/>
          </p:cNvSpPr>
          <p:nvPr>
            <p:ph type="body" idx="1"/>
          </p:nvPr>
        </p:nvSpPr>
        <p:spPr bwMode="auto">
          <a:xfrm>
            <a:off x="777875" y="4776788"/>
            <a:ext cx="6216650" cy="45243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39841689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12"/>
          <p:cNvSpPr>
            <a:spLocks noGrp="1" noChangeArrowheads="1"/>
          </p:cNvSpPr>
          <p:nvPr>
            <p:ph type="sldNum"/>
          </p:nvPr>
        </p:nvSpPr>
        <p:spPr>
          <a:ln/>
        </p:spPr>
        <p:txBody>
          <a:bodyPr/>
          <a:lstStyle/>
          <a:p>
            <a:fld id="{D315349C-9B72-42CE-9660-AD793C49B479}" type="slidenum">
              <a:rPr lang="en-US"/>
              <a:pPr/>
              <a:t>21</a:t>
            </a:fld>
            <a:endParaRPr lang="en-US"/>
          </a:p>
        </p:txBody>
      </p:sp>
      <p:sp>
        <p:nvSpPr>
          <p:cNvPr id="15361" name="Rectangle 1"/>
          <p:cNvSpPr txBox="1">
            <a:spLocks noGrp="1" noRot="1" noChangeAspect="1" noChangeArrowheads="1"/>
          </p:cNvSpPr>
          <p:nvPr>
            <p:ph type="sldImg"/>
          </p:nvPr>
        </p:nvSpPr>
        <p:spPr bwMode="auto">
          <a:xfrm>
            <a:off x="1371600" y="763588"/>
            <a:ext cx="5024438" cy="3767137"/>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5362" name="Rectangle 2"/>
          <p:cNvSpPr txBox="1">
            <a:spLocks noGrp="1" noChangeArrowheads="1"/>
          </p:cNvSpPr>
          <p:nvPr>
            <p:ph type="body" idx="1"/>
          </p:nvPr>
        </p:nvSpPr>
        <p:spPr bwMode="auto">
          <a:xfrm>
            <a:off x="777875" y="4776788"/>
            <a:ext cx="6213475" cy="45212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33515634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22</a:t>
            </a:fld>
            <a:endParaRPr lang="en-US" dirty="0"/>
          </a:p>
        </p:txBody>
      </p:sp>
    </p:spTree>
    <p:extLst>
      <p:ext uri="{BB962C8B-B14F-4D97-AF65-F5344CB8AC3E}">
        <p14:creationId xmlns:p14="http://schemas.microsoft.com/office/powerpoint/2010/main" val="24357134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6D3DD33-1C77-4963-91F2-833B8478F489}" type="slidenum">
              <a:rPr lang="en-US" smtClean="0"/>
              <a:pPr/>
              <a:t>26</a:t>
            </a:fld>
            <a:endParaRPr lang="en-US" dirty="0"/>
          </a:p>
        </p:txBody>
      </p:sp>
    </p:spTree>
    <p:extLst>
      <p:ext uri="{BB962C8B-B14F-4D97-AF65-F5344CB8AC3E}">
        <p14:creationId xmlns:p14="http://schemas.microsoft.com/office/powerpoint/2010/main" val="42580314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27</a:t>
            </a:fld>
            <a:endParaRPr lang="en-US" dirty="0"/>
          </a:p>
        </p:txBody>
      </p:sp>
    </p:spTree>
    <p:extLst>
      <p:ext uri="{BB962C8B-B14F-4D97-AF65-F5344CB8AC3E}">
        <p14:creationId xmlns:p14="http://schemas.microsoft.com/office/powerpoint/2010/main" val="7708513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793263C6-62A7-41E0-AC10-A0237C189EC6}" type="slidenum">
              <a:rPr lang="en-US"/>
              <a:pPr/>
              <a:t>28</a:t>
            </a:fld>
            <a:endParaRPr lang="en-US"/>
          </a:p>
        </p:txBody>
      </p:sp>
      <p:sp>
        <p:nvSpPr>
          <p:cNvPr id="8193" name="Rectangle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8194" name="Rectangle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5819432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8"/>
          <p:cNvSpPr>
            <a:spLocks noGrp="1" noChangeArrowheads="1"/>
          </p:cNvSpPr>
          <p:nvPr>
            <p:ph type="sldNum"/>
          </p:nvPr>
        </p:nvSpPr>
        <p:spPr>
          <a:ln/>
        </p:spPr>
        <p:txBody>
          <a:bodyPr/>
          <a:lstStyle/>
          <a:p>
            <a:fld id="{5F0FCECA-94F9-4F63-99BD-464F07030CB3}" type="slidenum">
              <a:rPr lang="en-US"/>
              <a:pPr/>
              <a:t>29</a:t>
            </a:fld>
            <a:endParaRPr lang="en-US"/>
          </a:p>
        </p:txBody>
      </p:sp>
      <p:sp>
        <p:nvSpPr>
          <p:cNvPr id="11265" name="Rectangle 1"/>
          <p:cNvSpPr txBox="1">
            <a:spLocks noGrp="1" noRot="1" noChangeAspect="1" noChangeArrowheads="1"/>
          </p:cNvSpPr>
          <p:nvPr>
            <p:ph type="sldImg"/>
          </p:nvPr>
        </p:nvSpPr>
        <p:spPr bwMode="auto">
          <a:xfrm>
            <a:off x="1371600" y="763588"/>
            <a:ext cx="5026025" cy="3768725"/>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1266" name="Rectangle 2"/>
          <p:cNvSpPr txBox="1">
            <a:spLocks noGrp="1" noChangeArrowheads="1"/>
          </p:cNvSpPr>
          <p:nvPr>
            <p:ph type="body" idx="1"/>
          </p:nvPr>
        </p:nvSpPr>
        <p:spPr bwMode="auto">
          <a:xfrm>
            <a:off x="777875" y="4776788"/>
            <a:ext cx="6215063" cy="4522787"/>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30339064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12"/>
          <p:cNvSpPr>
            <a:spLocks noGrp="1" noChangeArrowheads="1"/>
          </p:cNvSpPr>
          <p:nvPr>
            <p:ph type="sldNum"/>
          </p:nvPr>
        </p:nvSpPr>
        <p:spPr>
          <a:ln/>
        </p:spPr>
        <p:txBody>
          <a:bodyPr/>
          <a:lstStyle/>
          <a:p>
            <a:fld id="{54722D97-C8EE-4E19-AD77-1735E010F545}" type="slidenum">
              <a:rPr lang="en-US"/>
              <a:pPr/>
              <a:t>30</a:t>
            </a:fld>
            <a:endParaRPr lang="en-US"/>
          </a:p>
        </p:txBody>
      </p:sp>
      <p:sp>
        <p:nvSpPr>
          <p:cNvPr id="16385" name="Rectangle 1"/>
          <p:cNvSpPr txBox="1">
            <a:spLocks noGrp="1" noRot="1" noChangeAspect="1" noChangeArrowheads="1"/>
          </p:cNvSpPr>
          <p:nvPr>
            <p:ph type="sldImg"/>
          </p:nvPr>
        </p:nvSpPr>
        <p:spPr bwMode="auto">
          <a:xfrm>
            <a:off x="1373188" y="763588"/>
            <a:ext cx="5019675" cy="376555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6386" name="Rectangle 2"/>
          <p:cNvSpPr txBox="1">
            <a:spLocks noGrp="1" noChangeArrowheads="1"/>
          </p:cNvSpPr>
          <p:nvPr>
            <p:ph type="body" idx="1"/>
          </p:nvPr>
        </p:nvSpPr>
        <p:spPr bwMode="auto">
          <a:xfrm>
            <a:off x="777875" y="4776788"/>
            <a:ext cx="6211888" cy="45196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r>
              <a:rPr lang="en-US" dirty="0" smtClean="0"/>
              <a:t>The difference between miles per hours and kilometers</a:t>
            </a:r>
            <a:r>
              <a:rPr lang="en-US" baseline="0" dirty="0" smtClean="0"/>
              <a:t> per hour.</a:t>
            </a:r>
            <a:endParaRPr lang="en-US" dirty="0"/>
          </a:p>
        </p:txBody>
      </p:sp>
    </p:spTree>
    <p:extLst>
      <p:ext uri="{BB962C8B-B14F-4D97-AF65-F5344CB8AC3E}">
        <p14:creationId xmlns:p14="http://schemas.microsoft.com/office/powerpoint/2010/main" val="1883987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OWASP (Open Web Application Security Project)</a:t>
            </a:r>
            <a:r>
              <a:rPr lang="en-US" baseline="0" dirty="0" smtClean="0"/>
              <a:t> – not </a:t>
            </a:r>
            <a:r>
              <a:rPr lang="en-US" baseline="0" smtClean="0"/>
              <a:t>for profit.</a:t>
            </a:r>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31</a:t>
            </a:fld>
            <a:endParaRPr lang="en-US" dirty="0"/>
          </a:p>
        </p:txBody>
      </p:sp>
    </p:spTree>
    <p:extLst>
      <p:ext uri="{BB962C8B-B14F-4D97-AF65-F5344CB8AC3E}">
        <p14:creationId xmlns:p14="http://schemas.microsoft.com/office/powerpoint/2010/main" val="35315111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Touch above money </a:t>
            </a:r>
            <a:r>
              <a:rPr lang="en-US" dirty="0" err="1" smtClean="0"/>
              <a:t>url</a:t>
            </a:r>
            <a:r>
              <a:rPr lang="en-US" baseline="0" dirty="0" smtClean="0"/>
              <a:t> to access the dow30 web site.</a:t>
            </a:r>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32</a:t>
            </a:fld>
            <a:endParaRPr lang="en-US" dirty="0"/>
          </a:p>
        </p:txBody>
      </p:sp>
    </p:spTree>
    <p:extLst>
      <p:ext uri="{BB962C8B-B14F-4D97-AF65-F5344CB8AC3E}">
        <p14:creationId xmlns:p14="http://schemas.microsoft.com/office/powerpoint/2010/main" val="41338755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Web page </a:t>
            </a:r>
            <a:r>
              <a:rPr lang="en-US" smtClean="0"/>
              <a:t>scrapping </a:t>
            </a:r>
            <a:r>
              <a:rPr lang="en-US" baseline="0" smtClean="0"/>
              <a:t>can have many </a:t>
            </a:r>
            <a:r>
              <a:rPr lang="en-US" smtClean="0"/>
              <a:t>uses </a:t>
            </a:r>
            <a:r>
              <a:rPr lang="en-US" dirty="0" smtClean="0"/>
              <a:t>in researching on the internet or WEB!</a:t>
            </a:r>
          </a:p>
          <a:p>
            <a:endParaRPr lang="en-US" dirty="0" smtClean="0"/>
          </a:p>
          <a:p>
            <a:r>
              <a:rPr lang="en-US" dirty="0" smtClean="0"/>
              <a:t>Also, will challenge</a:t>
            </a:r>
            <a:r>
              <a:rPr lang="en-US" baseline="0" dirty="0" smtClean="0"/>
              <a:t> your students problem solving skills.</a:t>
            </a:r>
          </a:p>
          <a:p>
            <a:r>
              <a:rPr lang="en-US" baseline="0" dirty="0" smtClean="0"/>
              <a:t>So much is handed to them on pre-formatted web pages!!!</a:t>
            </a:r>
          </a:p>
          <a:p>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33</a:t>
            </a:fld>
            <a:endParaRPr lang="en-US" dirty="0"/>
          </a:p>
        </p:txBody>
      </p:sp>
    </p:spTree>
    <p:extLst>
      <p:ext uri="{BB962C8B-B14F-4D97-AF65-F5344CB8AC3E}">
        <p14:creationId xmlns:p14="http://schemas.microsoft.com/office/powerpoint/2010/main" val="29516962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6"/>
          <p:cNvSpPr>
            <a:spLocks noGrp="1" noChangeArrowheads="1"/>
          </p:cNvSpPr>
          <p:nvPr>
            <p:ph type="sldNum"/>
          </p:nvPr>
        </p:nvSpPr>
        <p:spPr>
          <a:ln/>
        </p:spPr>
        <p:txBody>
          <a:bodyPr/>
          <a:lstStyle/>
          <a:p>
            <a:fld id="{78B53C02-CD8F-4489-B246-4BE693348478}" type="slidenum">
              <a:rPr lang="en-US"/>
              <a:pPr/>
              <a:t>3</a:t>
            </a:fld>
            <a:endParaRPr lang="en-US"/>
          </a:p>
        </p:txBody>
      </p:sp>
      <p:sp>
        <p:nvSpPr>
          <p:cNvPr id="6145" name="Rectangle 1"/>
          <p:cNvSpPr txBox="1">
            <a:spLocks noGrp="1" noRot="1" noChangeAspect="1" noChangeArrowheads="1"/>
          </p:cNvSpPr>
          <p:nvPr>
            <p:ph type="sldImg"/>
          </p:nvPr>
        </p:nvSpPr>
        <p:spPr bwMode="auto">
          <a:xfrm>
            <a:off x="1371600" y="763588"/>
            <a:ext cx="5029200" cy="3771900"/>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146" name="Rectangle 2"/>
          <p:cNvSpPr txBox="1">
            <a:spLocks noGrp="1" noChangeArrowheads="1"/>
          </p:cNvSpPr>
          <p:nvPr>
            <p:ph type="body" idx="1"/>
          </p:nvPr>
        </p:nvSpPr>
        <p:spPr bwMode="auto">
          <a:xfrm>
            <a:off x="777875" y="4776788"/>
            <a:ext cx="6218238" cy="452596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3659560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6D3DD33-1C77-4963-91F2-833B8478F489}" type="slidenum">
              <a:rPr lang="en-US" smtClean="0"/>
              <a:pPr/>
              <a:t>34</a:t>
            </a:fld>
            <a:endParaRPr lang="en-US" dirty="0"/>
          </a:p>
        </p:txBody>
      </p:sp>
    </p:spTree>
    <p:extLst>
      <p:ext uri="{BB962C8B-B14F-4D97-AF65-F5344CB8AC3E}">
        <p14:creationId xmlns:p14="http://schemas.microsoft.com/office/powerpoint/2010/main" val="2567133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Rectangle 7"/>
          <p:cNvSpPr>
            <a:spLocks noGrp="1" noChangeArrowheads="1"/>
          </p:cNvSpPr>
          <p:nvPr>
            <p:ph type="sldNum"/>
          </p:nvPr>
        </p:nvSpPr>
        <p:spPr>
          <a:ln/>
        </p:spPr>
        <p:txBody>
          <a:bodyPr/>
          <a:lstStyle/>
          <a:p>
            <a:fld id="{3E5252EE-066A-43F8-8861-6E6B39D7FBAB}" type="slidenum">
              <a:rPr lang="en-US"/>
              <a:pPr/>
              <a:t>38</a:t>
            </a:fld>
            <a:endParaRPr lang="en-US"/>
          </a:p>
        </p:txBody>
      </p:sp>
      <p:sp>
        <p:nvSpPr>
          <p:cNvPr id="10241" name="Rectangle 1"/>
          <p:cNvSpPr txBox="1">
            <a:spLocks noGrp="1" noRot="1" noChangeAspect="1" noChangeArrowheads="1"/>
          </p:cNvSpPr>
          <p:nvPr>
            <p:ph type="sldImg"/>
          </p:nvPr>
        </p:nvSpPr>
        <p:spPr bwMode="auto">
          <a:xfrm>
            <a:off x="1371600" y="763588"/>
            <a:ext cx="5027613" cy="3770312"/>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0242" name="Rectangle 2"/>
          <p:cNvSpPr txBox="1">
            <a:spLocks noGrp="1" noChangeArrowheads="1"/>
          </p:cNvSpPr>
          <p:nvPr>
            <p:ph type="body" idx="1"/>
          </p:nvPr>
        </p:nvSpPr>
        <p:spPr bwMode="auto">
          <a:xfrm>
            <a:off x="777875" y="4776788"/>
            <a:ext cx="6216650" cy="452437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p>
        </p:txBody>
      </p:sp>
    </p:spTree>
    <p:extLst>
      <p:ext uri="{BB962C8B-B14F-4D97-AF65-F5344CB8AC3E}">
        <p14:creationId xmlns:p14="http://schemas.microsoft.com/office/powerpoint/2010/main" val="42068442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lied!</a:t>
            </a:r>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4</a:t>
            </a:fld>
            <a:endParaRPr lang="en-US" dirty="0"/>
          </a:p>
        </p:txBody>
      </p:sp>
    </p:spTree>
    <p:extLst>
      <p:ext uri="{BB962C8B-B14F-4D97-AF65-F5344CB8AC3E}">
        <p14:creationId xmlns:p14="http://schemas.microsoft.com/office/powerpoint/2010/main" val="3147116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6D3DD33-1C77-4963-91F2-833B8478F489}" type="slidenum">
              <a:rPr lang="en-US" smtClean="0"/>
              <a:pPr/>
              <a:t>5</a:t>
            </a:fld>
            <a:endParaRPr lang="en-US" dirty="0"/>
          </a:p>
        </p:txBody>
      </p:sp>
    </p:spTree>
    <p:extLst>
      <p:ext uri="{BB962C8B-B14F-4D97-AF65-F5344CB8AC3E}">
        <p14:creationId xmlns:p14="http://schemas.microsoft.com/office/powerpoint/2010/main" val="13191121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lied!</a:t>
            </a:r>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6</a:t>
            </a:fld>
            <a:endParaRPr lang="en-US" dirty="0"/>
          </a:p>
        </p:txBody>
      </p:sp>
    </p:spTree>
    <p:extLst>
      <p:ext uri="{BB962C8B-B14F-4D97-AF65-F5344CB8AC3E}">
        <p14:creationId xmlns:p14="http://schemas.microsoft.com/office/powerpoint/2010/main" val="5266117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 typing up punch</a:t>
            </a:r>
            <a:r>
              <a:rPr lang="en-US" baseline="0" dirty="0" smtClean="0"/>
              <a:t> cards, well not exactly.</a:t>
            </a:r>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7</a:t>
            </a:fld>
            <a:endParaRPr lang="en-US" dirty="0"/>
          </a:p>
        </p:txBody>
      </p:sp>
    </p:spTree>
    <p:extLst>
      <p:ext uri="{BB962C8B-B14F-4D97-AF65-F5344CB8AC3E}">
        <p14:creationId xmlns:p14="http://schemas.microsoft.com/office/powerpoint/2010/main" val="24754859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 now you need to promise me 2 things</a:t>
            </a:r>
            <a:r>
              <a:rPr lang="en-US" baseline="0" dirty="0" smtClean="0"/>
              <a:t> as shown.</a:t>
            </a:r>
            <a:endParaRPr lang="en-US" dirty="0"/>
          </a:p>
        </p:txBody>
      </p:sp>
      <p:sp>
        <p:nvSpPr>
          <p:cNvPr id="4" name="Slide Number Placeholder 3"/>
          <p:cNvSpPr>
            <a:spLocks noGrp="1"/>
          </p:cNvSpPr>
          <p:nvPr>
            <p:ph type="sldNum" sz="quarter" idx="10"/>
          </p:nvPr>
        </p:nvSpPr>
        <p:spPr/>
        <p:txBody>
          <a:bodyPr/>
          <a:lstStyle/>
          <a:p>
            <a:fld id="{C6D3DD33-1C77-4963-91F2-833B8478F489}" type="slidenum">
              <a:rPr lang="en-US" smtClean="0"/>
              <a:pPr/>
              <a:t>8</a:t>
            </a:fld>
            <a:endParaRPr lang="en-US" dirty="0"/>
          </a:p>
        </p:txBody>
      </p:sp>
    </p:spTree>
    <p:extLst>
      <p:ext uri="{BB962C8B-B14F-4D97-AF65-F5344CB8AC3E}">
        <p14:creationId xmlns:p14="http://schemas.microsoft.com/office/powerpoint/2010/main" val="1527646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7E0AEB6-1D15-4738-BF8C-1B9116A29AE2}" type="slidenum">
              <a:rPr lang="en-US"/>
              <a:pPr/>
              <a:t>9</a:t>
            </a:fld>
            <a:endParaRPr lang="en-US" dirty="0"/>
          </a:p>
        </p:txBody>
      </p:sp>
      <p:sp>
        <p:nvSpPr>
          <p:cNvPr id="46082" name="Rectangle 2"/>
          <p:cNvSpPr>
            <a:spLocks noGrp="1" noRot="1" noChangeAspect="1" noChangeArrowheads="1" noTextEdit="1"/>
          </p:cNvSpPr>
          <p:nvPr>
            <p:ph type="sldImg"/>
          </p:nvPr>
        </p:nvSpPr>
        <p:spPr>
          <a:ln/>
        </p:spPr>
      </p:sp>
      <p:sp>
        <p:nvSpPr>
          <p:cNvPr id="46083" name="Rectangle 3"/>
          <p:cNvSpPr>
            <a:spLocks noGrp="1" noChangeArrowheads="1"/>
          </p:cNvSpPr>
          <p:nvPr>
            <p:ph type="body" idx="1"/>
          </p:nvPr>
        </p:nvSpPr>
        <p:spPr/>
        <p:txBody>
          <a:bodyPr/>
          <a:lstStyle/>
          <a:p>
            <a:pPr lvl="1">
              <a:buFontTx/>
              <a:buChar char="•"/>
            </a:pPr>
            <a:r>
              <a:rPr lang="en-US" dirty="0"/>
              <a:t>How presentation will benefit audience: Adult learners are more interested in a subject if they know how or why it is important to them.</a:t>
            </a:r>
          </a:p>
          <a:p>
            <a:pPr lvl="1">
              <a:buFontTx/>
              <a:buChar char="•"/>
            </a:pPr>
            <a:r>
              <a:rPr lang="en-US" dirty="0"/>
              <a:t>Presenter’s level of expertise in the subject: Briefly state your credentials in this area, or explain why participants should listen to you.</a:t>
            </a:r>
          </a:p>
        </p:txBody>
      </p:sp>
    </p:spTree>
    <p:extLst>
      <p:ext uri="{BB962C8B-B14F-4D97-AF65-F5344CB8AC3E}">
        <p14:creationId xmlns:p14="http://schemas.microsoft.com/office/powerpoint/2010/main" val="2343496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66562" name="Line 2"/>
          <p:cNvSpPr>
            <a:spLocks noChangeShapeType="1"/>
          </p:cNvSpPr>
          <p:nvPr/>
        </p:nvSpPr>
        <p:spPr bwMode="auto">
          <a:xfrm>
            <a:off x="7315200" y="1066800"/>
            <a:ext cx="0" cy="1752600"/>
          </a:xfrm>
          <a:prstGeom prst="line">
            <a:avLst/>
          </a:prstGeom>
          <a:noFill/>
          <a:ln w="9525">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66563" name="Rectangle 3"/>
          <p:cNvSpPr>
            <a:spLocks noGrp="1" noChangeArrowheads="1"/>
          </p:cNvSpPr>
          <p:nvPr>
            <p:ph type="ctrTitle"/>
          </p:nvPr>
        </p:nvSpPr>
        <p:spPr>
          <a:xfrm>
            <a:off x="762000" y="457200"/>
            <a:ext cx="6389688" cy="2133600"/>
          </a:xfrm>
        </p:spPr>
        <p:txBody>
          <a:bodyPr/>
          <a:lstStyle>
            <a:lvl1pPr>
              <a:defRPr/>
            </a:lvl1pPr>
          </a:lstStyle>
          <a:p>
            <a:pPr lvl="0"/>
            <a:r>
              <a:rPr lang="en-US" altLang="en-US" noProof="0" smtClean="0"/>
              <a:t>Click to edit Master title style</a:t>
            </a:r>
          </a:p>
        </p:txBody>
      </p:sp>
      <p:sp>
        <p:nvSpPr>
          <p:cNvPr id="66564" name="Rectangle 4"/>
          <p:cNvSpPr>
            <a:spLocks noGrp="1" noChangeArrowheads="1"/>
          </p:cNvSpPr>
          <p:nvPr>
            <p:ph type="subTitle" idx="1"/>
          </p:nvPr>
        </p:nvSpPr>
        <p:spPr>
          <a:xfrm>
            <a:off x="849313" y="3049588"/>
            <a:ext cx="6248400" cy="2362200"/>
          </a:xfrm>
        </p:spPr>
        <p:txBody>
          <a:bodyPr/>
          <a:lstStyle>
            <a:lvl1pPr marL="0" indent="0" algn="r">
              <a:buFont typeface="Wingdings" pitchFamily="2" charset="2"/>
              <a:buNone/>
              <a:defRPr/>
            </a:lvl1pPr>
          </a:lstStyle>
          <a:p>
            <a:pPr lvl="0"/>
            <a:r>
              <a:rPr lang="en-US" altLang="en-US" noProof="0" smtClean="0"/>
              <a:t>Click to edit Master subtitle style</a:t>
            </a:r>
          </a:p>
        </p:txBody>
      </p:sp>
      <p:sp>
        <p:nvSpPr>
          <p:cNvPr id="66565" name="Rectangle 5"/>
          <p:cNvSpPr>
            <a:spLocks noGrp="1" noChangeArrowheads="1"/>
          </p:cNvSpPr>
          <p:nvPr>
            <p:ph type="dt" sz="half" idx="2"/>
          </p:nvPr>
        </p:nvSpPr>
        <p:spPr/>
        <p:txBody>
          <a:bodyPr/>
          <a:lstStyle>
            <a:lvl1pPr>
              <a:defRPr/>
            </a:lvl1pPr>
          </a:lstStyle>
          <a:p>
            <a:endParaRPr lang="en-US" altLang="en-US" dirty="0"/>
          </a:p>
        </p:txBody>
      </p:sp>
      <p:sp>
        <p:nvSpPr>
          <p:cNvPr id="66566" name="Rectangle 6"/>
          <p:cNvSpPr>
            <a:spLocks noGrp="1" noChangeArrowheads="1"/>
          </p:cNvSpPr>
          <p:nvPr>
            <p:ph type="ftr" sz="quarter" idx="3"/>
          </p:nvPr>
        </p:nvSpPr>
        <p:spPr/>
        <p:txBody>
          <a:bodyPr/>
          <a:lstStyle>
            <a:lvl1pPr>
              <a:defRPr/>
            </a:lvl1pPr>
          </a:lstStyle>
          <a:p>
            <a:r>
              <a:rPr lang="en-US" altLang="en-US" smtClean="0"/>
              <a:t>Copyright (c) 2013 -- ProfJRR Columbus, OH. All Rights Reserved.</a:t>
            </a:r>
            <a:endParaRPr lang="en-US" altLang="en-US" dirty="0"/>
          </a:p>
        </p:txBody>
      </p:sp>
      <p:sp>
        <p:nvSpPr>
          <p:cNvPr id="66567" name="Rectangle 7"/>
          <p:cNvSpPr>
            <a:spLocks noGrp="1" noChangeArrowheads="1"/>
          </p:cNvSpPr>
          <p:nvPr>
            <p:ph type="sldNum" sz="quarter" idx="4"/>
          </p:nvPr>
        </p:nvSpPr>
        <p:spPr/>
        <p:txBody>
          <a:bodyPr/>
          <a:lstStyle>
            <a:lvl1pPr>
              <a:defRPr/>
            </a:lvl1pPr>
          </a:lstStyle>
          <a:p>
            <a:fld id="{F364148E-0E63-42EB-BE18-2F6E6BBA5E1C}" type="slidenum">
              <a:rPr lang="en-US" altLang="en-US"/>
              <a:pPr/>
              <a:t>‹#›</a:t>
            </a:fld>
            <a:endParaRPr lang="en-US" altLang="en-US" dirty="0"/>
          </a:p>
        </p:txBody>
      </p:sp>
      <p:sp>
        <p:nvSpPr>
          <p:cNvPr id="66568" name="Line 8"/>
          <p:cNvSpPr>
            <a:spLocks noChangeShapeType="1"/>
          </p:cNvSpPr>
          <p:nvPr/>
        </p:nvSpPr>
        <p:spPr bwMode="auto">
          <a:xfrm>
            <a:off x="838200" y="2819400"/>
            <a:ext cx="6477000" cy="0"/>
          </a:xfrm>
          <a:prstGeom prst="line">
            <a:avLst/>
          </a:prstGeom>
          <a:noFill/>
          <a:ln w="635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grpSp>
        <p:nvGrpSpPr>
          <p:cNvPr id="66569" name="Group 9" descr="decorative graphic made up of dots"/>
          <p:cNvGrpSpPr>
            <a:grpSpLocks/>
          </p:cNvGrpSpPr>
          <p:nvPr/>
        </p:nvGrpSpPr>
        <p:grpSpPr bwMode="auto">
          <a:xfrm>
            <a:off x="7467600" y="1219200"/>
            <a:ext cx="792163" cy="1295400"/>
            <a:chOff x="5136" y="960"/>
            <a:chExt cx="528" cy="864"/>
          </a:xfrm>
        </p:grpSpPr>
        <p:sp>
          <p:nvSpPr>
            <p:cNvPr id="66570" name="Oval 10"/>
            <p:cNvSpPr>
              <a:spLocks noChangeArrowheads="1"/>
            </p:cNvSpPr>
            <p:nvPr/>
          </p:nvSpPr>
          <p:spPr bwMode="auto">
            <a:xfrm>
              <a:off x="5136"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71" name="Oval 11"/>
            <p:cNvSpPr>
              <a:spLocks noChangeArrowheads="1"/>
            </p:cNvSpPr>
            <p:nvPr/>
          </p:nvSpPr>
          <p:spPr bwMode="auto">
            <a:xfrm>
              <a:off x="5248"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72" name="Oval 12"/>
            <p:cNvSpPr>
              <a:spLocks noChangeArrowheads="1"/>
            </p:cNvSpPr>
            <p:nvPr/>
          </p:nvSpPr>
          <p:spPr bwMode="auto">
            <a:xfrm>
              <a:off x="5360"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73" name="Oval 13"/>
            <p:cNvSpPr>
              <a:spLocks noChangeArrowheads="1"/>
            </p:cNvSpPr>
            <p:nvPr/>
          </p:nvSpPr>
          <p:spPr bwMode="auto">
            <a:xfrm>
              <a:off x="5136"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74" name="Oval 14"/>
            <p:cNvSpPr>
              <a:spLocks noChangeArrowheads="1"/>
            </p:cNvSpPr>
            <p:nvPr/>
          </p:nvSpPr>
          <p:spPr bwMode="auto">
            <a:xfrm>
              <a:off x="5248"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75" name="Oval 15"/>
            <p:cNvSpPr>
              <a:spLocks noChangeArrowheads="1"/>
            </p:cNvSpPr>
            <p:nvPr/>
          </p:nvSpPr>
          <p:spPr bwMode="auto">
            <a:xfrm>
              <a:off x="5360"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76" name="Oval 16"/>
            <p:cNvSpPr>
              <a:spLocks noChangeArrowheads="1"/>
            </p:cNvSpPr>
            <p:nvPr/>
          </p:nvSpPr>
          <p:spPr bwMode="auto">
            <a:xfrm>
              <a:off x="5472" y="1072"/>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77" name="Oval 17"/>
            <p:cNvSpPr>
              <a:spLocks noChangeArrowheads="1"/>
            </p:cNvSpPr>
            <p:nvPr/>
          </p:nvSpPr>
          <p:spPr bwMode="auto">
            <a:xfrm>
              <a:off x="5136"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78" name="Oval 18"/>
            <p:cNvSpPr>
              <a:spLocks noChangeArrowheads="1"/>
            </p:cNvSpPr>
            <p:nvPr/>
          </p:nvSpPr>
          <p:spPr bwMode="auto">
            <a:xfrm>
              <a:off x="5248"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79" name="Oval 19"/>
            <p:cNvSpPr>
              <a:spLocks noChangeArrowheads="1"/>
            </p:cNvSpPr>
            <p:nvPr/>
          </p:nvSpPr>
          <p:spPr bwMode="auto">
            <a:xfrm>
              <a:off x="5360"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80" name="Oval 20"/>
            <p:cNvSpPr>
              <a:spLocks noChangeArrowheads="1"/>
            </p:cNvSpPr>
            <p:nvPr/>
          </p:nvSpPr>
          <p:spPr bwMode="auto">
            <a:xfrm>
              <a:off x="5472"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81" name="Oval 21"/>
            <p:cNvSpPr>
              <a:spLocks noChangeArrowheads="1"/>
            </p:cNvSpPr>
            <p:nvPr/>
          </p:nvSpPr>
          <p:spPr bwMode="auto">
            <a:xfrm>
              <a:off x="5584" y="1184"/>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82" name="Oval 22"/>
            <p:cNvSpPr>
              <a:spLocks noChangeArrowheads="1"/>
            </p:cNvSpPr>
            <p:nvPr/>
          </p:nvSpPr>
          <p:spPr bwMode="auto">
            <a:xfrm>
              <a:off x="5136" y="1296"/>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83" name="Oval 23"/>
            <p:cNvSpPr>
              <a:spLocks noChangeArrowheads="1"/>
            </p:cNvSpPr>
            <p:nvPr/>
          </p:nvSpPr>
          <p:spPr bwMode="auto">
            <a:xfrm>
              <a:off x="5248"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84" name="Oval 24"/>
            <p:cNvSpPr>
              <a:spLocks noChangeArrowheads="1"/>
            </p:cNvSpPr>
            <p:nvPr/>
          </p:nvSpPr>
          <p:spPr bwMode="auto">
            <a:xfrm>
              <a:off x="5360"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85" name="Oval 25"/>
            <p:cNvSpPr>
              <a:spLocks noChangeArrowheads="1"/>
            </p:cNvSpPr>
            <p:nvPr/>
          </p:nvSpPr>
          <p:spPr bwMode="auto">
            <a:xfrm>
              <a:off x="5472" y="1296"/>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86" name="Oval 26"/>
            <p:cNvSpPr>
              <a:spLocks noChangeArrowheads="1"/>
            </p:cNvSpPr>
            <p:nvPr/>
          </p:nvSpPr>
          <p:spPr bwMode="auto">
            <a:xfrm>
              <a:off x="5136"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87" name="Oval 27"/>
            <p:cNvSpPr>
              <a:spLocks noChangeArrowheads="1"/>
            </p:cNvSpPr>
            <p:nvPr/>
          </p:nvSpPr>
          <p:spPr bwMode="auto">
            <a:xfrm>
              <a:off x="5248"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88" name="Oval 28"/>
            <p:cNvSpPr>
              <a:spLocks noChangeArrowheads="1"/>
            </p:cNvSpPr>
            <p:nvPr/>
          </p:nvSpPr>
          <p:spPr bwMode="auto">
            <a:xfrm>
              <a:off x="5360"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89" name="Oval 29"/>
            <p:cNvSpPr>
              <a:spLocks noChangeArrowheads="1"/>
            </p:cNvSpPr>
            <p:nvPr/>
          </p:nvSpPr>
          <p:spPr bwMode="auto">
            <a:xfrm>
              <a:off x="5472"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90" name="Oval 30"/>
            <p:cNvSpPr>
              <a:spLocks noChangeArrowheads="1"/>
            </p:cNvSpPr>
            <p:nvPr/>
          </p:nvSpPr>
          <p:spPr bwMode="auto">
            <a:xfrm>
              <a:off x="5584" y="1408"/>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91" name="Oval 31"/>
            <p:cNvSpPr>
              <a:spLocks noChangeArrowheads="1"/>
            </p:cNvSpPr>
            <p:nvPr/>
          </p:nvSpPr>
          <p:spPr bwMode="auto">
            <a:xfrm>
              <a:off x="5136" y="1520"/>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92" name="Oval 32"/>
            <p:cNvSpPr>
              <a:spLocks noChangeArrowheads="1"/>
            </p:cNvSpPr>
            <p:nvPr/>
          </p:nvSpPr>
          <p:spPr bwMode="auto">
            <a:xfrm>
              <a:off x="5248"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93" name="Oval 33"/>
            <p:cNvSpPr>
              <a:spLocks noChangeArrowheads="1"/>
            </p:cNvSpPr>
            <p:nvPr/>
          </p:nvSpPr>
          <p:spPr bwMode="auto">
            <a:xfrm>
              <a:off x="5360"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94" name="Oval 34"/>
            <p:cNvSpPr>
              <a:spLocks noChangeArrowheads="1"/>
            </p:cNvSpPr>
            <p:nvPr/>
          </p:nvSpPr>
          <p:spPr bwMode="auto">
            <a:xfrm>
              <a:off x="5472" y="1520"/>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95" name="Oval 35"/>
            <p:cNvSpPr>
              <a:spLocks noChangeArrowheads="1"/>
            </p:cNvSpPr>
            <p:nvPr/>
          </p:nvSpPr>
          <p:spPr bwMode="auto">
            <a:xfrm>
              <a:off x="5136"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96" name="Oval 36"/>
            <p:cNvSpPr>
              <a:spLocks noChangeArrowheads="1"/>
            </p:cNvSpPr>
            <p:nvPr/>
          </p:nvSpPr>
          <p:spPr bwMode="auto">
            <a:xfrm>
              <a:off x="5248"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97" name="Oval 37"/>
            <p:cNvSpPr>
              <a:spLocks noChangeArrowheads="1"/>
            </p:cNvSpPr>
            <p:nvPr/>
          </p:nvSpPr>
          <p:spPr bwMode="auto">
            <a:xfrm>
              <a:off x="5360"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98" name="Oval 38"/>
            <p:cNvSpPr>
              <a:spLocks noChangeArrowheads="1"/>
            </p:cNvSpPr>
            <p:nvPr/>
          </p:nvSpPr>
          <p:spPr bwMode="auto">
            <a:xfrm>
              <a:off x="5472"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599" name="Oval 39"/>
            <p:cNvSpPr>
              <a:spLocks noChangeArrowheads="1"/>
            </p:cNvSpPr>
            <p:nvPr/>
          </p:nvSpPr>
          <p:spPr bwMode="auto">
            <a:xfrm>
              <a:off x="5248"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00" name="Oval 40"/>
            <p:cNvSpPr>
              <a:spLocks noChangeArrowheads="1"/>
            </p:cNvSpPr>
            <p:nvPr/>
          </p:nvSpPr>
          <p:spPr bwMode="auto">
            <a:xfrm>
              <a:off x="5472"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grpSp>
      <p:grpSp>
        <p:nvGrpSpPr>
          <p:cNvPr id="66601" name="Group 41" descr="decorative graphic made up of dots"/>
          <p:cNvGrpSpPr>
            <a:grpSpLocks/>
          </p:cNvGrpSpPr>
          <p:nvPr userDrawn="1"/>
        </p:nvGrpSpPr>
        <p:grpSpPr bwMode="auto">
          <a:xfrm>
            <a:off x="7467600" y="1219200"/>
            <a:ext cx="792163" cy="1295400"/>
            <a:chOff x="5136" y="960"/>
            <a:chExt cx="528" cy="864"/>
          </a:xfrm>
        </p:grpSpPr>
        <p:sp>
          <p:nvSpPr>
            <p:cNvPr id="66602" name="Oval 42"/>
            <p:cNvSpPr>
              <a:spLocks noChangeArrowheads="1"/>
            </p:cNvSpPr>
            <p:nvPr/>
          </p:nvSpPr>
          <p:spPr bwMode="auto">
            <a:xfrm>
              <a:off x="5136"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03" name="Oval 43"/>
            <p:cNvSpPr>
              <a:spLocks noChangeArrowheads="1"/>
            </p:cNvSpPr>
            <p:nvPr/>
          </p:nvSpPr>
          <p:spPr bwMode="auto">
            <a:xfrm>
              <a:off x="5248"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04" name="Oval 44"/>
            <p:cNvSpPr>
              <a:spLocks noChangeArrowheads="1"/>
            </p:cNvSpPr>
            <p:nvPr/>
          </p:nvSpPr>
          <p:spPr bwMode="auto">
            <a:xfrm>
              <a:off x="5360"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05" name="Oval 45"/>
            <p:cNvSpPr>
              <a:spLocks noChangeArrowheads="1"/>
            </p:cNvSpPr>
            <p:nvPr/>
          </p:nvSpPr>
          <p:spPr bwMode="auto">
            <a:xfrm>
              <a:off x="5136"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06" name="Oval 46"/>
            <p:cNvSpPr>
              <a:spLocks noChangeArrowheads="1"/>
            </p:cNvSpPr>
            <p:nvPr/>
          </p:nvSpPr>
          <p:spPr bwMode="auto">
            <a:xfrm>
              <a:off x="5248"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07" name="Oval 47"/>
            <p:cNvSpPr>
              <a:spLocks noChangeArrowheads="1"/>
            </p:cNvSpPr>
            <p:nvPr/>
          </p:nvSpPr>
          <p:spPr bwMode="auto">
            <a:xfrm>
              <a:off x="5360"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08" name="Oval 48"/>
            <p:cNvSpPr>
              <a:spLocks noChangeArrowheads="1"/>
            </p:cNvSpPr>
            <p:nvPr/>
          </p:nvSpPr>
          <p:spPr bwMode="auto">
            <a:xfrm>
              <a:off x="5472" y="1072"/>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09" name="Oval 49"/>
            <p:cNvSpPr>
              <a:spLocks noChangeArrowheads="1"/>
            </p:cNvSpPr>
            <p:nvPr/>
          </p:nvSpPr>
          <p:spPr bwMode="auto">
            <a:xfrm>
              <a:off x="5136"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10" name="Oval 50"/>
            <p:cNvSpPr>
              <a:spLocks noChangeArrowheads="1"/>
            </p:cNvSpPr>
            <p:nvPr/>
          </p:nvSpPr>
          <p:spPr bwMode="auto">
            <a:xfrm>
              <a:off x="5248"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11" name="Oval 51"/>
            <p:cNvSpPr>
              <a:spLocks noChangeArrowheads="1"/>
            </p:cNvSpPr>
            <p:nvPr/>
          </p:nvSpPr>
          <p:spPr bwMode="auto">
            <a:xfrm>
              <a:off x="5360"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12" name="Oval 52"/>
            <p:cNvSpPr>
              <a:spLocks noChangeArrowheads="1"/>
            </p:cNvSpPr>
            <p:nvPr/>
          </p:nvSpPr>
          <p:spPr bwMode="auto">
            <a:xfrm>
              <a:off x="5472"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13" name="Oval 53"/>
            <p:cNvSpPr>
              <a:spLocks noChangeArrowheads="1"/>
            </p:cNvSpPr>
            <p:nvPr/>
          </p:nvSpPr>
          <p:spPr bwMode="auto">
            <a:xfrm>
              <a:off x="5584" y="1184"/>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14" name="Oval 54"/>
            <p:cNvSpPr>
              <a:spLocks noChangeArrowheads="1"/>
            </p:cNvSpPr>
            <p:nvPr/>
          </p:nvSpPr>
          <p:spPr bwMode="auto">
            <a:xfrm>
              <a:off x="5136" y="1296"/>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15" name="Oval 55"/>
            <p:cNvSpPr>
              <a:spLocks noChangeArrowheads="1"/>
            </p:cNvSpPr>
            <p:nvPr/>
          </p:nvSpPr>
          <p:spPr bwMode="auto">
            <a:xfrm>
              <a:off x="5248"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16" name="Oval 56"/>
            <p:cNvSpPr>
              <a:spLocks noChangeArrowheads="1"/>
            </p:cNvSpPr>
            <p:nvPr/>
          </p:nvSpPr>
          <p:spPr bwMode="auto">
            <a:xfrm>
              <a:off x="5360"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17" name="Oval 57"/>
            <p:cNvSpPr>
              <a:spLocks noChangeArrowheads="1"/>
            </p:cNvSpPr>
            <p:nvPr/>
          </p:nvSpPr>
          <p:spPr bwMode="auto">
            <a:xfrm>
              <a:off x="5472" y="1296"/>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18" name="Oval 58"/>
            <p:cNvSpPr>
              <a:spLocks noChangeArrowheads="1"/>
            </p:cNvSpPr>
            <p:nvPr/>
          </p:nvSpPr>
          <p:spPr bwMode="auto">
            <a:xfrm>
              <a:off x="5136"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19" name="Oval 59"/>
            <p:cNvSpPr>
              <a:spLocks noChangeArrowheads="1"/>
            </p:cNvSpPr>
            <p:nvPr/>
          </p:nvSpPr>
          <p:spPr bwMode="auto">
            <a:xfrm>
              <a:off x="5248"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20" name="Oval 60"/>
            <p:cNvSpPr>
              <a:spLocks noChangeArrowheads="1"/>
            </p:cNvSpPr>
            <p:nvPr/>
          </p:nvSpPr>
          <p:spPr bwMode="auto">
            <a:xfrm>
              <a:off x="5360"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21" name="Oval 61"/>
            <p:cNvSpPr>
              <a:spLocks noChangeArrowheads="1"/>
            </p:cNvSpPr>
            <p:nvPr/>
          </p:nvSpPr>
          <p:spPr bwMode="auto">
            <a:xfrm>
              <a:off x="5472"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22" name="Oval 62"/>
            <p:cNvSpPr>
              <a:spLocks noChangeArrowheads="1"/>
            </p:cNvSpPr>
            <p:nvPr/>
          </p:nvSpPr>
          <p:spPr bwMode="auto">
            <a:xfrm>
              <a:off x="5584" y="1408"/>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23" name="Oval 63"/>
            <p:cNvSpPr>
              <a:spLocks noChangeArrowheads="1"/>
            </p:cNvSpPr>
            <p:nvPr/>
          </p:nvSpPr>
          <p:spPr bwMode="auto">
            <a:xfrm>
              <a:off x="5136" y="1520"/>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24" name="Oval 64"/>
            <p:cNvSpPr>
              <a:spLocks noChangeArrowheads="1"/>
            </p:cNvSpPr>
            <p:nvPr/>
          </p:nvSpPr>
          <p:spPr bwMode="auto">
            <a:xfrm>
              <a:off x="5248"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25" name="Oval 65"/>
            <p:cNvSpPr>
              <a:spLocks noChangeArrowheads="1"/>
            </p:cNvSpPr>
            <p:nvPr/>
          </p:nvSpPr>
          <p:spPr bwMode="auto">
            <a:xfrm>
              <a:off x="5360"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26" name="Oval 66"/>
            <p:cNvSpPr>
              <a:spLocks noChangeArrowheads="1"/>
            </p:cNvSpPr>
            <p:nvPr/>
          </p:nvSpPr>
          <p:spPr bwMode="auto">
            <a:xfrm>
              <a:off x="5472" y="1520"/>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27" name="Oval 67"/>
            <p:cNvSpPr>
              <a:spLocks noChangeArrowheads="1"/>
            </p:cNvSpPr>
            <p:nvPr/>
          </p:nvSpPr>
          <p:spPr bwMode="auto">
            <a:xfrm>
              <a:off x="5136"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28" name="Oval 68"/>
            <p:cNvSpPr>
              <a:spLocks noChangeArrowheads="1"/>
            </p:cNvSpPr>
            <p:nvPr/>
          </p:nvSpPr>
          <p:spPr bwMode="auto">
            <a:xfrm>
              <a:off x="5248"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29" name="Oval 69"/>
            <p:cNvSpPr>
              <a:spLocks noChangeArrowheads="1"/>
            </p:cNvSpPr>
            <p:nvPr/>
          </p:nvSpPr>
          <p:spPr bwMode="auto">
            <a:xfrm>
              <a:off x="5360"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30" name="Oval 70"/>
            <p:cNvSpPr>
              <a:spLocks noChangeArrowheads="1"/>
            </p:cNvSpPr>
            <p:nvPr/>
          </p:nvSpPr>
          <p:spPr bwMode="auto">
            <a:xfrm>
              <a:off x="5472"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31" name="Oval 71"/>
            <p:cNvSpPr>
              <a:spLocks noChangeArrowheads="1"/>
            </p:cNvSpPr>
            <p:nvPr/>
          </p:nvSpPr>
          <p:spPr bwMode="auto">
            <a:xfrm>
              <a:off x="5248"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6632" name="Oval 72"/>
            <p:cNvSpPr>
              <a:spLocks noChangeArrowheads="1"/>
            </p:cNvSpPr>
            <p:nvPr/>
          </p:nvSpPr>
          <p:spPr bwMode="auto">
            <a:xfrm>
              <a:off x="5472"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ltLang="en-US" dirty="0"/>
          </a:p>
        </p:txBody>
      </p:sp>
      <p:sp>
        <p:nvSpPr>
          <p:cNvPr id="5" name="Footer Placeholder 4"/>
          <p:cNvSpPr>
            <a:spLocks noGrp="1"/>
          </p:cNvSpPr>
          <p:nvPr>
            <p:ph type="ftr" sz="quarter" idx="11"/>
          </p:nvPr>
        </p:nvSpPr>
        <p:spPr/>
        <p:txBody>
          <a:bodyPr/>
          <a:lstStyle>
            <a:lvl1pPr>
              <a:defRPr/>
            </a:lvl1pPr>
          </a:lstStyle>
          <a:p>
            <a:r>
              <a:rPr lang="en-US" altLang="en-US" smtClean="0"/>
              <a:t>Copyright (c) 2013 -- ProfJRR Columbus, OH. All Rights Reserved.</a:t>
            </a:r>
            <a:endParaRPr lang="en-US" altLang="en-US" dirty="0"/>
          </a:p>
        </p:txBody>
      </p:sp>
      <p:sp>
        <p:nvSpPr>
          <p:cNvPr id="6" name="Slide Number Placeholder 5"/>
          <p:cNvSpPr>
            <a:spLocks noGrp="1"/>
          </p:cNvSpPr>
          <p:nvPr>
            <p:ph type="sldNum" sz="quarter" idx="12"/>
          </p:nvPr>
        </p:nvSpPr>
        <p:spPr/>
        <p:txBody>
          <a:bodyPr/>
          <a:lstStyle>
            <a:lvl1pPr>
              <a:defRPr/>
            </a:lvl1pPr>
          </a:lstStyle>
          <a:p>
            <a:fld id="{F06D3BF0-99ED-4177-9A49-E99EA1D2CD1C}" type="slidenum">
              <a:rPr lang="en-US" altLang="en-US"/>
              <a:pPr/>
              <a:t>‹#›</a:t>
            </a:fld>
            <a:endParaRPr lang="en-US" altLang="en-US" dirty="0"/>
          </a:p>
        </p:txBody>
      </p:sp>
    </p:spTree>
    <p:extLst>
      <p:ext uri="{BB962C8B-B14F-4D97-AF65-F5344CB8AC3E}">
        <p14:creationId xmlns:p14="http://schemas.microsoft.com/office/powerpoint/2010/main" val="1151358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22238"/>
            <a:ext cx="2057400" cy="600868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122238"/>
            <a:ext cx="6019800" cy="600868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ltLang="en-US" dirty="0"/>
          </a:p>
        </p:txBody>
      </p:sp>
      <p:sp>
        <p:nvSpPr>
          <p:cNvPr id="5" name="Footer Placeholder 4"/>
          <p:cNvSpPr>
            <a:spLocks noGrp="1"/>
          </p:cNvSpPr>
          <p:nvPr>
            <p:ph type="ftr" sz="quarter" idx="11"/>
          </p:nvPr>
        </p:nvSpPr>
        <p:spPr/>
        <p:txBody>
          <a:bodyPr/>
          <a:lstStyle>
            <a:lvl1pPr>
              <a:defRPr/>
            </a:lvl1pPr>
          </a:lstStyle>
          <a:p>
            <a:r>
              <a:rPr lang="en-US" altLang="en-US" smtClean="0"/>
              <a:t>Copyright (c) 2013 -- ProfJRR Columbus, OH. All Rights Reserved.</a:t>
            </a:r>
            <a:endParaRPr lang="en-US" altLang="en-US" dirty="0"/>
          </a:p>
        </p:txBody>
      </p:sp>
      <p:sp>
        <p:nvSpPr>
          <p:cNvPr id="6" name="Slide Number Placeholder 5"/>
          <p:cNvSpPr>
            <a:spLocks noGrp="1"/>
          </p:cNvSpPr>
          <p:nvPr>
            <p:ph type="sldNum" sz="quarter" idx="12"/>
          </p:nvPr>
        </p:nvSpPr>
        <p:spPr/>
        <p:txBody>
          <a:bodyPr/>
          <a:lstStyle>
            <a:lvl1pPr>
              <a:defRPr/>
            </a:lvl1pPr>
          </a:lstStyle>
          <a:p>
            <a:fld id="{5C82F9A9-E0F8-4D1E-B6DF-36DE2EFF44B1}" type="slidenum">
              <a:rPr lang="en-US" altLang="en-US"/>
              <a:pPr/>
              <a:t>‹#›</a:t>
            </a:fld>
            <a:endParaRPr lang="en-US" altLang="en-US" dirty="0"/>
          </a:p>
        </p:txBody>
      </p:sp>
    </p:spTree>
    <p:extLst>
      <p:ext uri="{BB962C8B-B14F-4D97-AF65-F5344CB8AC3E}">
        <p14:creationId xmlns:p14="http://schemas.microsoft.com/office/powerpoint/2010/main" val="1147154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22238"/>
            <a:ext cx="7543800" cy="12954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719263"/>
            <a:ext cx="4038600" cy="44116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719263"/>
            <a:ext cx="4038600" cy="44116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248400"/>
            <a:ext cx="2133600" cy="457200"/>
          </a:xfrm>
        </p:spPr>
        <p:txBody>
          <a:bodyPr/>
          <a:lstStyle>
            <a:lvl1pPr>
              <a:defRPr/>
            </a:lvl1pPr>
          </a:lstStyle>
          <a:p>
            <a:endParaRPr lang="en-US" altLang="en-US" dirty="0"/>
          </a:p>
        </p:txBody>
      </p:sp>
      <p:sp>
        <p:nvSpPr>
          <p:cNvPr id="6" name="Footer Placeholder 5"/>
          <p:cNvSpPr>
            <a:spLocks noGrp="1"/>
          </p:cNvSpPr>
          <p:nvPr>
            <p:ph type="ftr" sz="quarter" idx="11"/>
          </p:nvPr>
        </p:nvSpPr>
        <p:spPr>
          <a:xfrm>
            <a:off x="3124200" y="6248400"/>
            <a:ext cx="2895600" cy="457200"/>
          </a:xfrm>
        </p:spPr>
        <p:txBody>
          <a:bodyPr/>
          <a:lstStyle>
            <a:lvl1pPr>
              <a:defRPr/>
            </a:lvl1pPr>
          </a:lstStyle>
          <a:p>
            <a:r>
              <a:rPr lang="en-US" altLang="en-US" smtClean="0"/>
              <a:t>Copyright (c) 2013 -- ProfJRR Columbus, OH. All Rights Reserved.</a:t>
            </a:r>
            <a:endParaRPr lang="en-US" altLang="en-US" dirty="0"/>
          </a:p>
        </p:txBody>
      </p:sp>
      <p:sp>
        <p:nvSpPr>
          <p:cNvPr id="7" name="Slide Number Placeholder 6"/>
          <p:cNvSpPr>
            <a:spLocks noGrp="1"/>
          </p:cNvSpPr>
          <p:nvPr>
            <p:ph type="sldNum" sz="quarter" idx="12"/>
          </p:nvPr>
        </p:nvSpPr>
        <p:spPr>
          <a:xfrm>
            <a:off x="6553200" y="6248400"/>
            <a:ext cx="2133600" cy="457200"/>
          </a:xfrm>
        </p:spPr>
        <p:txBody>
          <a:bodyPr/>
          <a:lstStyle>
            <a:lvl1pPr>
              <a:defRPr/>
            </a:lvl1pPr>
          </a:lstStyle>
          <a:p>
            <a:fld id="{9410D7FE-15A0-490D-957C-537ED04DBBD3}" type="slidenum">
              <a:rPr lang="en-US" altLang="en-US"/>
              <a:pPr/>
              <a:t>‹#›</a:t>
            </a:fld>
            <a:endParaRPr lang="en-US" altLang="en-US" dirty="0"/>
          </a:p>
        </p:txBody>
      </p:sp>
    </p:spTree>
    <p:extLst>
      <p:ext uri="{BB962C8B-B14F-4D97-AF65-F5344CB8AC3E}">
        <p14:creationId xmlns:p14="http://schemas.microsoft.com/office/powerpoint/2010/main" val="858754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456481" y="273629"/>
            <a:ext cx="8226720" cy="1143480"/>
          </a:xfrm>
        </p:spPr>
        <p:txBody>
          <a:bodyPr/>
          <a:lstStyle/>
          <a:p>
            <a:r>
              <a:rPr lang="en-US" smtClean="0"/>
              <a:t>Click to edit Master title style</a:t>
            </a:r>
            <a:endParaRPr lang="en-US"/>
          </a:p>
        </p:txBody>
      </p:sp>
      <p:sp>
        <p:nvSpPr>
          <p:cNvPr id="3" name="Date Placeholder 2"/>
          <p:cNvSpPr>
            <a:spLocks noGrp="1"/>
          </p:cNvSpPr>
          <p:nvPr>
            <p:ph type="dt" idx="10"/>
          </p:nvPr>
        </p:nvSpPr>
        <p:spPr>
          <a:xfrm>
            <a:off x="456481" y="6247376"/>
            <a:ext cx="2128320" cy="470930"/>
          </a:xfrm>
        </p:spPr>
        <p:txBody>
          <a:bodyPr/>
          <a:lstStyle>
            <a:lvl1pPr>
              <a:defRPr/>
            </a:lvl1pPr>
          </a:lstStyle>
          <a:p>
            <a:endParaRPr lang="en-US"/>
          </a:p>
        </p:txBody>
      </p:sp>
      <p:sp>
        <p:nvSpPr>
          <p:cNvPr id="4" name="Footer Placeholder 3"/>
          <p:cNvSpPr>
            <a:spLocks noGrp="1"/>
          </p:cNvSpPr>
          <p:nvPr>
            <p:ph type="ftr" idx="11"/>
          </p:nvPr>
        </p:nvSpPr>
        <p:spPr>
          <a:xfrm>
            <a:off x="3127680" y="6247376"/>
            <a:ext cx="2897280" cy="470930"/>
          </a:xfrm>
        </p:spPr>
        <p:txBody>
          <a:bodyPr/>
          <a:lstStyle>
            <a:lvl1pPr>
              <a:defRPr/>
            </a:lvl1pPr>
          </a:lstStyle>
          <a:p>
            <a:endParaRPr lang="en-US"/>
          </a:p>
        </p:txBody>
      </p:sp>
      <p:sp>
        <p:nvSpPr>
          <p:cNvPr id="5" name="Slide Number Placeholder 4"/>
          <p:cNvSpPr>
            <a:spLocks noGrp="1"/>
          </p:cNvSpPr>
          <p:nvPr>
            <p:ph type="sldNum" idx="12"/>
          </p:nvPr>
        </p:nvSpPr>
        <p:spPr>
          <a:xfrm>
            <a:off x="6556321" y="6247376"/>
            <a:ext cx="2128320" cy="470930"/>
          </a:xfrm>
        </p:spPr>
        <p:txBody>
          <a:bodyPr/>
          <a:lstStyle>
            <a:lvl1pPr>
              <a:defRPr/>
            </a:lvl1pPr>
          </a:lstStyle>
          <a:p>
            <a:fld id="{C4328286-CC6B-465E-99DA-6921E3E52AA3}" type="slidenum">
              <a:rPr lang="en-US"/>
              <a:pPr/>
              <a:t>‹#›</a:t>
            </a:fld>
            <a:endParaRPr lang="en-US"/>
          </a:p>
        </p:txBody>
      </p:sp>
    </p:spTree>
    <p:extLst>
      <p:ext uri="{BB962C8B-B14F-4D97-AF65-F5344CB8AC3E}">
        <p14:creationId xmlns:p14="http://schemas.microsoft.com/office/powerpoint/2010/main" val="623261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ltLang="en-US" dirty="0"/>
          </a:p>
        </p:txBody>
      </p:sp>
      <p:sp>
        <p:nvSpPr>
          <p:cNvPr id="5" name="Footer Placeholder 4"/>
          <p:cNvSpPr>
            <a:spLocks noGrp="1"/>
          </p:cNvSpPr>
          <p:nvPr>
            <p:ph type="ftr" sz="quarter" idx="11"/>
          </p:nvPr>
        </p:nvSpPr>
        <p:spPr/>
        <p:txBody>
          <a:bodyPr/>
          <a:lstStyle>
            <a:lvl1pPr>
              <a:defRPr/>
            </a:lvl1pPr>
          </a:lstStyle>
          <a:p>
            <a:r>
              <a:rPr lang="en-US" altLang="en-US" smtClean="0"/>
              <a:t>Copyright (c) 2013 -- ProfJRR Columbus, OH. All Rights Reserved.</a:t>
            </a:r>
            <a:endParaRPr lang="en-US" altLang="en-US" dirty="0"/>
          </a:p>
        </p:txBody>
      </p:sp>
      <p:sp>
        <p:nvSpPr>
          <p:cNvPr id="6" name="Slide Number Placeholder 5"/>
          <p:cNvSpPr>
            <a:spLocks noGrp="1"/>
          </p:cNvSpPr>
          <p:nvPr>
            <p:ph type="sldNum" sz="quarter" idx="12"/>
          </p:nvPr>
        </p:nvSpPr>
        <p:spPr/>
        <p:txBody>
          <a:bodyPr/>
          <a:lstStyle>
            <a:lvl1pPr>
              <a:defRPr/>
            </a:lvl1pPr>
          </a:lstStyle>
          <a:p>
            <a:fld id="{FF15AE15-FA3C-4B48-B58A-B66292DF158E}" type="slidenum">
              <a:rPr lang="en-US" altLang="en-US"/>
              <a:pPr/>
              <a:t>‹#›</a:t>
            </a:fld>
            <a:endParaRPr lang="en-US" altLang="en-US" dirty="0"/>
          </a:p>
        </p:txBody>
      </p:sp>
    </p:spTree>
    <p:extLst>
      <p:ext uri="{BB962C8B-B14F-4D97-AF65-F5344CB8AC3E}">
        <p14:creationId xmlns:p14="http://schemas.microsoft.com/office/powerpoint/2010/main" val="2385282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ltLang="en-US" dirty="0"/>
          </a:p>
        </p:txBody>
      </p:sp>
      <p:sp>
        <p:nvSpPr>
          <p:cNvPr id="5" name="Footer Placeholder 4"/>
          <p:cNvSpPr>
            <a:spLocks noGrp="1"/>
          </p:cNvSpPr>
          <p:nvPr>
            <p:ph type="ftr" sz="quarter" idx="11"/>
          </p:nvPr>
        </p:nvSpPr>
        <p:spPr/>
        <p:txBody>
          <a:bodyPr/>
          <a:lstStyle>
            <a:lvl1pPr>
              <a:defRPr/>
            </a:lvl1pPr>
          </a:lstStyle>
          <a:p>
            <a:r>
              <a:rPr lang="en-US" altLang="en-US" smtClean="0"/>
              <a:t>Copyright (c) 2013 -- ProfJRR Columbus, OH. All Rights Reserved.</a:t>
            </a:r>
            <a:endParaRPr lang="en-US" altLang="en-US" dirty="0"/>
          </a:p>
        </p:txBody>
      </p:sp>
      <p:sp>
        <p:nvSpPr>
          <p:cNvPr id="6" name="Slide Number Placeholder 5"/>
          <p:cNvSpPr>
            <a:spLocks noGrp="1"/>
          </p:cNvSpPr>
          <p:nvPr>
            <p:ph type="sldNum" sz="quarter" idx="12"/>
          </p:nvPr>
        </p:nvSpPr>
        <p:spPr/>
        <p:txBody>
          <a:bodyPr/>
          <a:lstStyle>
            <a:lvl1pPr>
              <a:defRPr/>
            </a:lvl1pPr>
          </a:lstStyle>
          <a:p>
            <a:fld id="{B8E090CA-D5D8-4D58-A3CB-7C2599422589}" type="slidenum">
              <a:rPr lang="en-US" altLang="en-US"/>
              <a:pPr/>
              <a:t>‹#›</a:t>
            </a:fld>
            <a:endParaRPr lang="en-US" altLang="en-US" dirty="0"/>
          </a:p>
        </p:txBody>
      </p:sp>
    </p:spTree>
    <p:extLst>
      <p:ext uri="{BB962C8B-B14F-4D97-AF65-F5344CB8AC3E}">
        <p14:creationId xmlns:p14="http://schemas.microsoft.com/office/powerpoint/2010/main" val="2106007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719263"/>
            <a:ext cx="4038600" cy="44116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719263"/>
            <a:ext cx="4038600" cy="44116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ltLang="en-US" dirty="0"/>
          </a:p>
        </p:txBody>
      </p:sp>
      <p:sp>
        <p:nvSpPr>
          <p:cNvPr id="6" name="Footer Placeholder 5"/>
          <p:cNvSpPr>
            <a:spLocks noGrp="1"/>
          </p:cNvSpPr>
          <p:nvPr>
            <p:ph type="ftr" sz="quarter" idx="11"/>
          </p:nvPr>
        </p:nvSpPr>
        <p:spPr/>
        <p:txBody>
          <a:bodyPr/>
          <a:lstStyle>
            <a:lvl1pPr>
              <a:defRPr/>
            </a:lvl1pPr>
          </a:lstStyle>
          <a:p>
            <a:r>
              <a:rPr lang="en-US" altLang="en-US" smtClean="0"/>
              <a:t>Copyright (c) 2013 -- ProfJRR Columbus, OH. All Rights Reserved.</a:t>
            </a:r>
            <a:endParaRPr lang="en-US" altLang="en-US" dirty="0"/>
          </a:p>
        </p:txBody>
      </p:sp>
      <p:sp>
        <p:nvSpPr>
          <p:cNvPr id="7" name="Slide Number Placeholder 6"/>
          <p:cNvSpPr>
            <a:spLocks noGrp="1"/>
          </p:cNvSpPr>
          <p:nvPr>
            <p:ph type="sldNum" sz="quarter" idx="12"/>
          </p:nvPr>
        </p:nvSpPr>
        <p:spPr/>
        <p:txBody>
          <a:bodyPr/>
          <a:lstStyle>
            <a:lvl1pPr>
              <a:defRPr/>
            </a:lvl1pPr>
          </a:lstStyle>
          <a:p>
            <a:fld id="{26FCD455-FD93-4C4D-BE1C-F541C8EAE3B2}" type="slidenum">
              <a:rPr lang="en-US" altLang="en-US"/>
              <a:pPr/>
              <a:t>‹#›</a:t>
            </a:fld>
            <a:endParaRPr lang="en-US" altLang="en-US" dirty="0"/>
          </a:p>
        </p:txBody>
      </p:sp>
    </p:spTree>
    <p:extLst>
      <p:ext uri="{BB962C8B-B14F-4D97-AF65-F5344CB8AC3E}">
        <p14:creationId xmlns:p14="http://schemas.microsoft.com/office/powerpoint/2010/main" val="2827280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ltLang="en-US" dirty="0"/>
          </a:p>
        </p:txBody>
      </p:sp>
      <p:sp>
        <p:nvSpPr>
          <p:cNvPr id="8" name="Footer Placeholder 7"/>
          <p:cNvSpPr>
            <a:spLocks noGrp="1"/>
          </p:cNvSpPr>
          <p:nvPr>
            <p:ph type="ftr" sz="quarter" idx="11"/>
          </p:nvPr>
        </p:nvSpPr>
        <p:spPr/>
        <p:txBody>
          <a:bodyPr/>
          <a:lstStyle>
            <a:lvl1pPr>
              <a:defRPr/>
            </a:lvl1pPr>
          </a:lstStyle>
          <a:p>
            <a:r>
              <a:rPr lang="en-US" altLang="en-US" smtClean="0"/>
              <a:t>Copyright (c) 2013 -- ProfJRR Columbus, OH. All Rights Reserved.</a:t>
            </a:r>
            <a:endParaRPr lang="en-US" altLang="en-US" dirty="0"/>
          </a:p>
        </p:txBody>
      </p:sp>
      <p:sp>
        <p:nvSpPr>
          <p:cNvPr id="9" name="Slide Number Placeholder 8"/>
          <p:cNvSpPr>
            <a:spLocks noGrp="1"/>
          </p:cNvSpPr>
          <p:nvPr>
            <p:ph type="sldNum" sz="quarter" idx="12"/>
          </p:nvPr>
        </p:nvSpPr>
        <p:spPr/>
        <p:txBody>
          <a:bodyPr/>
          <a:lstStyle>
            <a:lvl1pPr>
              <a:defRPr/>
            </a:lvl1pPr>
          </a:lstStyle>
          <a:p>
            <a:fld id="{B0E2DDAB-2A89-4C10-890B-91AE9F344F95}" type="slidenum">
              <a:rPr lang="en-US" altLang="en-US"/>
              <a:pPr/>
              <a:t>‹#›</a:t>
            </a:fld>
            <a:endParaRPr lang="en-US" altLang="en-US" dirty="0"/>
          </a:p>
        </p:txBody>
      </p:sp>
    </p:spTree>
    <p:extLst>
      <p:ext uri="{BB962C8B-B14F-4D97-AF65-F5344CB8AC3E}">
        <p14:creationId xmlns:p14="http://schemas.microsoft.com/office/powerpoint/2010/main" val="3659200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ltLang="en-US" dirty="0"/>
          </a:p>
        </p:txBody>
      </p:sp>
      <p:sp>
        <p:nvSpPr>
          <p:cNvPr id="4" name="Footer Placeholder 3"/>
          <p:cNvSpPr>
            <a:spLocks noGrp="1"/>
          </p:cNvSpPr>
          <p:nvPr>
            <p:ph type="ftr" sz="quarter" idx="11"/>
          </p:nvPr>
        </p:nvSpPr>
        <p:spPr/>
        <p:txBody>
          <a:bodyPr/>
          <a:lstStyle>
            <a:lvl1pPr>
              <a:defRPr/>
            </a:lvl1pPr>
          </a:lstStyle>
          <a:p>
            <a:r>
              <a:rPr lang="en-US" altLang="en-US" smtClean="0"/>
              <a:t>Copyright (c) 2013 -- ProfJRR Columbus, OH. All Rights Reserved.</a:t>
            </a:r>
            <a:endParaRPr lang="en-US" altLang="en-US" dirty="0"/>
          </a:p>
        </p:txBody>
      </p:sp>
      <p:sp>
        <p:nvSpPr>
          <p:cNvPr id="5" name="Slide Number Placeholder 4"/>
          <p:cNvSpPr>
            <a:spLocks noGrp="1"/>
          </p:cNvSpPr>
          <p:nvPr>
            <p:ph type="sldNum" sz="quarter" idx="12"/>
          </p:nvPr>
        </p:nvSpPr>
        <p:spPr/>
        <p:txBody>
          <a:bodyPr/>
          <a:lstStyle>
            <a:lvl1pPr>
              <a:defRPr/>
            </a:lvl1pPr>
          </a:lstStyle>
          <a:p>
            <a:fld id="{9C475DFD-1CEE-466C-8186-A858E7059066}" type="slidenum">
              <a:rPr lang="en-US" altLang="en-US"/>
              <a:pPr/>
              <a:t>‹#›</a:t>
            </a:fld>
            <a:endParaRPr lang="en-US" altLang="en-US" dirty="0"/>
          </a:p>
        </p:txBody>
      </p:sp>
    </p:spTree>
    <p:extLst>
      <p:ext uri="{BB962C8B-B14F-4D97-AF65-F5344CB8AC3E}">
        <p14:creationId xmlns:p14="http://schemas.microsoft.com/office/powerpoint/2010/main" val="1527298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ltLang="en-US" dirty="0"/>
          </a:p>
        </p:txBody>
      </p:sp>
      <p:sp>
        <p:nvSpPr>
          <p:cNvPr id="3" name="Footer Placeholder 2"/>
          <p:cNvSpPr>
            <a:spLocks noGrp="1"/>
          </p:cNvSpPr>
          <p:nvPr>
            <p:ph type="ftr" sz="quarter" idx="11"/>
          </p:nvPr>
        </p:nvSpPr>
        <p:spPr/>
        <p:txBody>
          <a:bodyPr/>
          <a:lstStyle>
            <a:lvl1pPr>
              <a:defRPr/>
            </a:lvl1pPr>
          </a:lstStyle>
          <a:p>
            <a:r>
              <a:rPr lang="en-US" altLang="en-US" smtClean="0"/>
              <a:t>Copyright (c) 2013 -- ProfJRR Columbus, OH. All Rights Reserved.</a:t>
            </a:r>
            <a:endParaRPr lang="en-US" altLang="en-US" dirty="0"/>
          </a:p>
        </p:txBody>
      </p:sp>
      <p:sp>
        <p:nvSpPr>
          <p:cNvPr id="4" name="Slide Number Placeholder 3"/>
          <p:cNvSpPr>
            <a:spLocks noGrp="1"/>
          </p:cNvSpPr>
          <p:nvPr>
            <p:ph type="sldNum" sz="quarter" idx="12"/>
          </p:nvPr>
        </p:nvSpPr>
        <p:spPr/>
        <p:txBody>
          <a:bodyPr/>
          <a:lstStyle>
            <a:lvl1pPr>
              <a:defRPr/>
            </a:lvl1pPr>
          </a:lstStyle>
          <a:p>
            <a:fld id="{21108515-2FBF-4029-9F32-55248CCAD54A}" type="slidenum">
              <a:rPr lang="en-US" altLang="en-US"/>
              <a:pPr/>
              <a:t>‹#›</a:t>
            </a:fld>
            <a:endParaRPr lang="en-US" altLang="en-US" dirty="0"/>
          </a:p>
        </p:txBody>
      </p:sp>
    </p:spTree>
    <p:extLst>
      <p:ext uri="{BB962C8B-B14F-4D97-AF65-F5344CB8AC3E}">
        <p14:creationId xmlns:p14="http://schemas.microsoft.com/office/powerpoint/2010/main" val="403762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ltLang="en-US" dirty="0"/>
          </a:p>
        </p:txBody>
      </p:sp>
      <p:sp>
        <p:nvSpPr>
          <p:cNvPr id="6" name="Footer Placeholder 5"/>
          <p:cNvSpPr>
            <a:spLocks noGrp="1"/>
          </p:cNvSpPr>
          <p:nvPr>
            <p:ph type="ftr" sz="quarter" idx="11"/>
          </p:nvPr>
        </p:nvSpPr>
        <p:spPr/>
        <p:txBody>
          <a:bodyPr/>
          <a:lstStyle>
            <a:lvl1pPr>
              <a:defRPr/>
            </a:lvl1pPr>
          </a:lstStyle>
          <a:p>
            <a:r>
              <a:rPr lang="en-US" altLang="en-US" smtClean="0"/>
              <a:t>Copyright (c) 2013 -- ProfJRR Columbus, OH. All Rights Reserved.</a:t>
            </a:r>
            <a:endParaRPr lang="en-US" altLang="en-US" dirty="0"/>
          </a:p>
        </p:txBody>
      </p:sp>
      <p:sp>
        <p:nvSpPr>
          <p:cNvPr id="7" name="Slide Number Placeholder 6"/>
          <p:cNvSpPr>
            <a:spLocks noGrp="1"/>
          </p:cNvSpPr>
          <p:nvPr>
            <p:ph type="sldNum" sz="quarter" idx="12"/>
          </p:nvPr>
        </p:nvSpPr>
        <p:spPr/>
        <p:txBody>
          <a:bodyPr/>
          <a:lstStyle>
            <a:lvl1pPr>
              <a:defRPr/>
            </a:lvl1pPr>
          </a:lstStyle>
          <a:p>
            <a:fld id="{C9D9BB04-D831-494D-9EC6-12182BA79212}" type="slidenum">
              <a:rPr lang="en-US" altLang="en-US"/>
              <a:pPr/>
              <a:t>‹#›</a:t>
            </a:fld>
            <a:endParaRPr lang="en-US" altLang="en-US" dirty="0"/>
          </a:p>
        </p:txBody>
      </p:sp>
    </p:spTree>
    <p:extLst>
      <p:ext uri="{BB962C8B-B14F-4D97-AF65-F5344CB8AC3E}">
        <p14:creationId xmlns:p14="http://schemas.microsoft.com/office/powerpoint/2010/main" val="1735007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ltLang="en-US" dirty="0"/>
          </a:p>
        </p:txBody>
      </p:sp>
      <p:sp>
        <p:nvSpPr>
          <p:cNvPr id="6" name="Footer Placeholder 5"/>
          <p:cNvSpPr>
            <a:spLocks noGrp="1"/>
          </p:cNvSpPr>
          <p:nvPr>
            <p:ph type="ftr" sz="quarter" idx="11"/>
          </p:nvPr>
        </p:nvSpPr>
        <p:spPr/>
        <p:txBody>
          <a:bodyPr/>
          <a:lstStyle>
            <a:lvl1pPr>
              <a:defRPr/>
            </a:lvl1pPr>
          </a:lstStyle>
          <a:p>
            <a:r>
              <a:rPr lang="en-US" altLang="en-US" smtClean="0"/>
              <a:t>Copyright (c) 2013 -- ProfJRR Columbus, OH. All Rights Reserved.</a:t>
            </a:r>
            <a:endParaRPr lang="en-US" altLang="en-US" dirty="0"/>
          </a:p>
        </p:txBody>
      </p:sp>
      <p:sp>
        <p:nvSpPr>
          <p:cNvPr id="7" name="Slide Number Placeholder 6"/>
          <p:cNvSpPr>
            <a:spLocks noGrp="1"/>
          </p:cNvSpPr>
          <p:nvPr>
            <p:ph type="sldNum" sz="quarter" idx="12"/>
          </p:nvPr>
        </p:nvSpPr>
        <p:spPr/>
        <p:txBody>
          <a:bodyPr/>
          <a:lstStyle>
            <a:lvl1pPr>
              <a:defRPr/>
            </a:lvl1pPr>
          </a:lstStyle>
          <a:p>
            <a:fld id="{92703B1F-D7BD-4F3F-86C6-061E6B7D078C}" type="slidenum">
              <a:rPr lang="en-US" altLang="en-US"/>
              <a:pPr/>
              <a:t>‹#›</a:t>
            </a:fld>
            <a:endParaRPr lang="en-US" altLang="en-US" dirty="0"/>
          </a:p>
        </p:txBody>
      </p:sp>
    </p:spTree>
    <p:extLst>
      <p:ext uri="{BB962C8B-B14F-4D97-AF65-F5344CB8AC3E}">
        <p14:creationId xmlns:p14="http://schemas.microsoft.com/office/powerpoint/2010/main" val="3185136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folHlink"/>
        </a:solidFill>
        <a:effectLst/>
      </p:bgPr>
    </p:bg>
    <p:spTree>
      <p:nvGrpSpPr>
        <p:cNvPr id="1" name=""/>
        <p:cNvGrpSpPr/>
        <p:nvPr/>
      </p:nvGrpSpPr>
      <p:grpSpPr>
        <a:xfrm>
          <a:off x="0" y="0"/>
          <a:ext cx="0" cy="0"/>
          <a:chOff x="0" y="0"/>
          <a:chExt cx="0" cy="0"/>
        </a:xfrm>
      </p:grpSpPr>
      <p:sp>
        <p:nvSpPr>
          <p:cNvPr id="65538" name="Line 2"/>
          <p:cNvSpPr>
            <a:spLocks noChangeShapeType="1"/>
          </p:cNvSpPr>
          <p:nvPr/>
        </p:nvSpPr>
        <p:spPr bwMode="auto">
          <a:xfrm>
            <a:off x="8001000" y="0"/>
            <a:ext cx="0" cy="1524000"/>
          </a:xfrm>
          <a:prstGeom prst="line">
            <a:avLst/>
          </a:prstGeom>
          <a:noFill/>
          <a:ln w="9525">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
        <p:nvSpPr>
          <p:cNvPr id="65539" name="Rectangle 3"/>
          <p:cNvSpPr>
            <a:spLocks noGrp="1" noChangeArrowheads="1"/>
          </p:cNvSpPr>
          <p:nvPr>
            <p:ph type="title"/>
          </p:nvPr>
        </p:nvSpPr>
        <p:spPr bwMode="auto">
          <a:xfrm>
            <a:off x="457200" y="122238"/>
            <a:ext cx="7543800" cy="129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r>
              <a:rPr lang="en-US" altLang="en-US" smtClean="0"/>
              <a:t>Click to edit Master title style</a:t>
            </a:r>
          </a:p>
        </p:txBody>
      </p:sp>
      <p:sp>
        <p:nvSpPr>
          <p:cNvPr id="65540" name="Rectangle 4"/>
          <p:cNvSpPr>
            <a:spLocks noGrp="1" noChangeArrowheads="1"/>
          </p:cNvSpPr>
          <p:nvPr>
            <p:ph type="body" idx="1"/>
          </p:nvPr>
        </p:nvSpPr>
        <p:spPr bwMode="auto">
          <a:xfrm>
            <a:off x="457200" y="1719263"/>
            <a:ext cx="8229600" cy="4411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65541" name="Rectangle 5"/>
          <p:cNvSpPr>
            <a:spLocks noGrp="1" noChangeArrowheads="1"/>
          </p:cNvSpPr>
          <p:nvPr>
            <p:ph type="dt" sz="half" idx="2"/>
          </p:nvPr>
        </p:nvSpPr>
        <p:spPr bwMode="auto">
          <a:xfrm>
            <a:off x="457200" y="6248400"/>
            <a:ext cx="2133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lvl1pPr>
          </a:lstStyle>
          <a:p>
            <a:endParaRPr lang="en-US" altLang="en-US" dirty="0"/>
          </a:p>
        </p:txBody>
      </p:sp>
      <p:sp>
        <p:nvSpPr>
          <p:cNvPr id="65542" name="Rectangle 6"/>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lvl1pPr>
          </a:lstStyle>
          <a:p>
            <a:r>
              <a:rPr lang="en-US" altLang="en-US" smtClean="0"/>
              <a:t>Copyright (c) 2013 -- ProfJRR Columbus, OH. All Rights Reserved.</a:t>
            </a:r>
            <a:endParaRPr lang="en-US" altLang="en-US" dirty="0"/>
          </a:p>
        </p:txBody>
      </p:sp>
      <p:sp>
        <p:nvSpPr>
          <p:cNvPr id="65543" name="Rectangle 7"/>
          <p:cNvSpPr>
            <a:spLocks noGrp="1" noChangeArrowheads="1"/>
          </p:cNvSpPr>
          <p:nvPr>
            <p:ph type="sldNum" sz="quarter" idx="4"/>
          </p:nvPr>
        </p:nvSpPr>
        <p:spPr bwMode="auto">
          <a:xfrm>
            <a:off x="6553200" y="6248400"/>
            <a:ext cx="2133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lvl1pPr>
          </a:lstStyle>
          <a:p>
            <a:fld id="{1AA4FAC1-E5EA-4F37-AC9C-EC20A35775CF}" type="slidenum">
              <a:rPr lang="en-US" altLang="en-US"/>
              <a:pPr/>
              <a:t>‹#›</a:t>
            </a:fld>
            <a:endParaRPr lang="en-US" altLang="en-US" dirty="0"/>
          </a:p>
        </p:txBody>
      </p:sp>
      <p:grpSp>
        <p:nvGrpSpPr>
          <p:cNvPr id="65544" name="Group 8" descr="decorative graphic made up of dots"/>
          <p:cNvGrpSpPr>
            <a:grpSpLocks/>
          </p:cNvGrpSpPr>
          <p:nvPr/>
        </p:nvGrpSpPr>
        <p:grpSpPr bwMode="auto">
          <a:xfrm>
            <a:off x="8153400" y="152400"/>
            <a:ext cx="792163" cy="1295400"/>
            <a:chOff x="5136" y="960"/>
            <a:chExt cx="528" cy="864"/>
          </a:xfrm>
        </p:grpSpPr>
        <p:sp>
          <p:nvSpPr>
            <p:cNvPr id="65545" name="Oval 9"/>
            <p:cNvSpPr>
              <a:spLocks noChangeArrowheads="1"/>
            </p:cNvSpPr>
            <p:nvPr/>
          </p:nvSpPr>
          <p:spPr bwMode="auto">
            <a:xfrm>
              <a:off x="5136"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46" name="Oval 10"/>
            <p:cNvSpPr>
              <a:spLocks noChangeArrowheads="1"/>
            </p:cNvSpPr>
            <p:nvPr/>
          </p:nvSpPr>
          <p:spPr bwMode="auto">
            <a:xfrm>
              <a:off x="5248"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47" name="Oval 11"/>
            <p:cNvSpPr>
              <a:spLocks noChangeArrowheads="1"/>
            </p:cNvSpPr>
            <p:nvPr/>
          </p:nvSpPr>
          <p:spPr bwMode="auto">
            <a:xfrm>
              <a:off x="5360" y="960"/>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48" name="Oval 12"/>
            <p:cNvSpPr>
              <a:spLocks noChangeArrowheads="1"/>
            </p:cNvSpPr>
            <p:nvPr/>
          </p:nvSpPr>
          <p:spPr bwMode="auto">
            <a:xfrm>
              <a:off x="5136"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49" name="Oval 13"/>
            <p:cNvSpPr>
              <a:spLocks noChangeArrowheads="1"/>
            </p:cNvSpPr>
            <p:nvPr/>
          </p:nvSpPr>
          <p:spPr bwMode="auto">
            <a:xfrm>
              <a:off x="5248"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50" name="Oval 14"/>
            <p:cNvSpPr>
              <a:spLocks noChangeArrowheads="1"/>
            </p:cNvSpPr>
            <p:nvPr/>
          </p:nvSpPr>
          <p:spPr bwMode="auto">
            <a:xfrm>
              <a:off x="5360" y="1072"/>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51" name="Oval 15"/>
            <p:cNvSpPr>
              <a:spLocks noChangeArrowheads="1"/>
            </p:cNvSpPr>
            <p:nvPr/>
          </p:nvSpPr>
          <p:spPr bwMode="auto">
            <a:xfrm>
              <a:off x="5472" y="1072"/>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52" name="Oval 16"/>
            <p:cNvSpPr>
              <a:spLocks noChangeArrowheads="1"/>
            </p:cNvSpPr>
            <p:nvPr/>
          </p:nvSpPr>
          <p:spPr bwMode="auto">
            <a:xfrm>
              <a:off x="5136"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53" name="Oval 17"/>
            <p:cNvSpPr>
              <a:spLocks noChangeArrowheads="1"/>
            </p:cNvSpPr>
            <p:nvPr/>
          </p:nvSpPr>
          <p:spPr bwMode="auto">
            <a:xfrm>
              <a:off x="5248" y="1184"/>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54" name="Oval 18"/>
            <p:cNvSpPr>
              <a:spLocks noChangeArrowheads="1"/>
            </p:cNvSpPr>
            <p:nvPr/>
          </p:nvSpPr>
          <p:spPr bwMode="auto">
            <a:xfrm>
              <a:off x="5360"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55" name="Oval 19"/>
            <p:cNvSpPr>
              <a:spLocks noChangeArrowheads="1"/>
            </p:cNvSpPr>
            <p:nvPr/>
          </p:nvSpPr>
          <p:spPr bwMode="auto">
            <a:xfrm>
              <a:off x="5472" y="1184"/>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56" name="Oval 20"/>
            <p:cNvSpPr>
              <a:spLocks noChangeArrowheads="1"/>
            </p:cNvSpPr>
            <p:nvPr/>
          </p:nvSpPr>
          <p:spPr bwMode="auto">
            <a:xfrm>
              <a:off x="5584" y="1184"/>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57" name="Oval 21"/>
            <p:cNvSpPr>
              <a:spLocks noChangeArrowheads="1"/>
            </p:cNvSpPr>
            <p:nvPr/>
          </p:nvSpPr>
          <p:spPr bwMode="auto">
            <a:xfrm>
              <a:off x="5136" y="1296"/>
              <a:ext cx="80" cy="80"/>
            </a:xfrm>
            <a:prstGeom prst="ellipse">
              <a:avLst/>
            </a:prstGeom>
            <a:solidFill>
              <a:schemeClr val="tx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58" name="Oval 22"/>
            <p:cNvSpPr>
              <a:spLocks noChangeArrowheads="1"/>
            </p:cNvSpPr>
            <p:nvPr/>
          </p:nvSpPr>
          <p:spPr bwMode="auto">
            <a:xfrm>
              <a:off x="5248"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59" name="Oval 23"/>
            <p:cNvSpPr>
              <a:spLocks noChangeArrowheads="1"/>
            </p:cNvSpPr>
            <p:nvPr/>
          </p:nvSpPr>
          <p:spPr bwMode="auto">
            <a:xfrm>
              <a:off x="5360" y="1296"/>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60" name="Oval 24"/>
            <p:cNvSpPr>
              <a:spLocks noChangeArrowheads="1"/>
            </p:cNvSpPr>
            <p:nvPr/>
          </p:nvSpPr>
          <p:spPr bwMode="auto">
            <a:xfrm>
              <a:off x="5472" y="1296"/>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61" name="Oval 25"/>
            <p:cNvSpPr>
              <a:spLocks noChangeArrowheads="1"/>
            </p:cNvSpPr>
            <p:nvPr/>
          </p:nvSpPr>
          <p:spPr bwMode="auto">
            <a:xfrm>
              <a:off x="5136"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62" name="Oval 26"/>
            <p:cNvSpPr>
              <a:spLocks noChangeArrowheads="1"/>
            </p:cNvSpPr>
            <p:nvPr/>
          </p:nvSpPr>
          <p:spPr bwMode="auto">
            <a:xfrm>
              <a:off x="5248" y="1408"/>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63" name="Oval 27"/>
            <p:cNvSpPr>
              <a:spLocks noChangeArrowheads="1"/>
            </p:cNvSpPr>
            <p:nvPr/>
          </p:nvSpPr>
          <p:spPr bwMode="auto">
            <a:xfrm>
              <a:off x="5360"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64" name="Oval 28"/>
            <p:cNvSpPr>
              <a:spLocks noChangeArrowheads="1"/>
            </p:cNvSpPr>
            <p:nvPr/>
          </p:nvSpPr>
          <p:spPr bwMode="auto">
            <a:xfrm>
              <a:off x="5472" y="1408"/>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65" name="Oval 29"/>
            <p:cNvSpPr>
              <a:spLocks noChangeArrowheads="1"/>
            </p:cNvSpPr>
            <p:nvPr/>
          </p:nvSpPr>
          <p:spPr bwMode="auto">
            <a:xfrm>
              <a:off x="5584" y="1408"/>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66" name="Oval 30"/>
            <p:cNvSpPr>
              <a:spLocks noChangeArrowheads="1"/>
            </p:cNvSpPr>
            <p:nvPr/>
          </p:nvSpPr>
          <p:spPr bwMode="auto">
            <a:xfrm>
              <a:off x="5136" y="1520"/>
              <a:ext cx="80" cy="80"/>
            </a:xfrm>
            <a:prstGeom prst="ellipse">
              <a:avLst/>
            </a:prstGeom>
            <a:solidFill>
              <a:schemeClr val="accent2"/>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67" name="Oval 31"/>
            <p:cNvSpPr>
              <a:spLocks noChangeArrowheads="1"/>
            </p:cNvSpPr>
            <p:nvPr/>
          </p:nvSpPr>
          <p:spPr bwMode="auto">
            <a:xfrm>
              <a:off x="5248"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68" name="Oval 32"/>
            <p:cNvSpPr>
              <a:spLocks noChangeArrowheads="1"/>
            </p:cNvSpPr>
            <p:nvPr/>
          </p:nvSpPr>
          <p:spPr bwMode="auto">
            <a:xfrm>
              <a:off x="5360" y="1520"/>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69" name="Oval 33"/>
            <p:cNvSpPr>
              <a:spLocks noChangeArrowheads="1"/>
            </p:cNvSpPr>
            <p:nvPr/>
          </p:nvSpPr>
          <p:spPr bwMode="auto">
            <a:xfrm>
              <a:off x="5472" y="1520"/>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70" name="Oval 34"/>
            <p:cNvSpPr>
              <a:spLocks noChangeArrowheads="1"/>
            </p:cNvSpPr>
            <p:nvPr/>
          </p:nvSpPr>
          <p:spPr bwMode="auto">
            <a:xfrm>
              <a:off x="5136"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71" name="Oval 35"/>
            <p:cNvSpPr>
              <a:spLocks noChangeArrowheads="1"/>
            </p:cNvSpPr>
            <p:nvPr/>
          </p:nvSpPr>
          <p:spPr bwMode="auto">
            <a:xfrm>
              <a:off x="5248" y="1632"/>
              <a:ext cx="80" cy="80"/>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72" name="Oval 36"/>
            <p:cNvSpPr>
              <a:spLocks noChangeArrowheads="1"/>
            </p:cNvSpPr>
            <p:nvPr/>
          </p:nvSpPr>
          <p:spPr bwMode="auto">
            <a:xfrm>
              <a:off x="5360"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73" name="Oval 37"/>
            <p:cNvSpPr>
              <a:spLocks noChangeArrowheads="1"/>
            </p:cNvSpPr>
            <p:nvPr/>
          </p:nvSpPr>
          <p:spPr bwMode="auto">
            <a:xfrm>
              <a:off x="5472" y="1632"/>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74" name="Oval 38"/>
            <p:cNvSpPr>
              <a:spLocks noChangeArrowheads="1"/>
            </p:cNvSpPr>
            <p:nvPr/>
          </p:nvSpPr>
          <p:spPr bwMode="auto">
            <a:xfrm>
              <a:off x="5248"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65575" name="Oval 39"/>
            <p:cNvSpPr>
              <a:spLocks noChangeArrowheads="1"/>
            </p:cNvSpPr>
            <p:nvPr/>
          </p:nvSpPr>
          <p:spPr bwMode="auto">
            <a:xfrm>
              <a:off x="5472" y="1744"/>
              <a:ext cx="80" cy="80"/>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grpSp>
      <p:sp>
        <p:nvSpPr>
          <p:cNvPr id="65576" name="Line 40"/>
          <p:cNvSpPr>
            <a:spLocks noChangeShapeType="1"/>
          </p:cNvSpPr>
          <p:nvPr/>
        </p:nvSpPr>
        <p:spPr bwMode="auto">
          <a:xfrm>
            <a:off x="457200" y="1524000"/>
            <a:ext cx="7543800" cy="0"/>
          </a:xfrm>
          <a:prstGeom prst="line">
            <a:avLst/>
          </a:prstGeom>
          <a:noFill/>
          <a:ln w="9525">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dirty="0"/>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rtl="0" eaLnBrk="1" fontAlgn="base" hangingPunct="1">
        <a:spcBef>
          <a:spcPct val="0"/>
        </a:spcBef>
        <a:spcAft>
          <a:spcPct val="0"/>
        </a:spcAft>
        <a:defRPr sz="3900" b="1">
          <a:solidFill>
            <a:schemeClr val="tx2"/>
          </a:solidFill>
          <a:latin typeface="+mj-lt"/>
          <a:ea typeface="+mj-ea"/>
          <a:cs typeface="+mj-cs"/>
        </a:defRPr>
      </a:lvl1pPr>
      <a:lvl2pPr algn="l" rtl="0" eaLnBrk="1" fontAlgn="base" hangingPunct="1">
        <a:spcBef>
          <a:spcPct val="0"/>
        </a:spcBef>
        <a:spcAft>
          <a:spcPct val="0"/>
        </a:spcAft>
        <a:defRPr sz="3900" b="1">
          <a:solidFill>
            <a:schemeClr val="tx2"/>
          </a:solidFill>
          <a:latin typeface="Arial" charset="0"/>
        </a:defRPr>
      </a:lvl2pPr>
      <a:lvl3pPr algn="l" rtl="0" eaLnBrk="1" fontAlgn="base" hangingPunct="1">
        <a:spcBef>
          <a:spcPct val="0"/>
        </a:spcBef>
        <a:spcAft>
          <a:spcPct val="0"/>
        </a:spcAft>
        <a:defRPr sz="3900" b="1">
          <a:solidFill>
            <a:schemeClr val="tx2"/>
          </a:solidFill>
          <a:latin typeface="Arial" charset="0"/>
        </a:defRPr>
      </a:lvl3pPr>
      <a:lvl4pPr algn="l" rtl="0" eaLnBrk="1" fontAlgn="base" hangingPunct="1">
        <a:spcBef>
          <a:spcPct val="0"/>
        </a:spcBef>
        <a:spcAft>
          <a:spcPct val="0"/>
        </a:spcAft>
        <a:defRPr sz="3900" b="1">
          <a:solidFill>
            <a:schemeClr val="tx2"/>
          </a:solidFill>
          <a:latin typeface="Arial" charset="0"/>
        </a:defRPr>
      </a:lvl4pPr>
      <a:lvl5pPr algn="l" rtl="0" eaLnBrk="1" fontAlgn="base" hangingPunct="1">
        <a:spcBef>
          <a:spcPct val="0"/>
        </a:spcBef>
        <a:spcAft>
          <a:spcPct val="0"/>
        </a:spcAft>
        <a:defRPr sz="3900" b="1">
          <a:solidFill>
            <a:schemeClr val="tx2"/>
          </a:solidFill>
          <a:latin typeface="Arial" charset="0"/>
        </a:defRPr>
      </a:lvl5pPr>
      <a:lvl6pPr marL="457200" algn="l" rtl="0" eaLnBrk="1" fontAlgn="base" hangingPunct="1">
        <a:spcBef>
          <a:spcPct val="0"/>
        </a:spcBef>
        <a:spcAft>
          <a:spcPct val="0"/>
        </a:spcAft>
        <a:defRPr sz="3900" b="1">
          <a:solidFill>
            <a:schemeClr val="tx2"/>
          </a:solidFill>
          <a:latin typeface="Arial" charset="0"/>
        </a:defRPr>
      </a:lvl6pPr>
      <a:lvl7pPr marL="914400" algn="l" rtl="0" eaLnBrk="1" fontAlgn="base" hangingPunct="1">
        <a:spcBef>
          <a:spcPct val="0"/>
        </a:spcBef>
        <a:spcAft>
          <a:spcPct val="0"/>
        </a:spcAft>
        <a:defRPr sz="3900" b="1">
          <a:solidFill>
            <a:schemeClr val="tx2"/>
          </a:solidFill>
          <a:latin typeface="Arial" charset="0"/>
        </a:defRPr>
      </a:lvl7pPr>
      <a:lvl8pPr marL="1371600" algn="l" rtl="0" eaLnBrk="1" fontAlgn="base" hangingPunct="1">
        <a:spcBef>
          <a:spcPct val="0"/>
        </a:spcBef>
        <a:spcAft>
          <a:spcPct val="0"/>
        </a:spcAft>
        <a:defRPr sz="3900" b="1">
          <a:solidFill>
            <a:schemeClr val="tx2"/>
          </a:solidFill>
          <a:latin typeface="Arial" charset="0"/>
        </a:defRPr>
      </a:lvl8pPr>
      <a:lvl9pPr marL="1828800" algn="l" rtl="0" eaLnBrk="1" fontAlgn="base" hangingPunct="1">
        <a:spcBef>
          <a:spcPct val="0"/>
        </a:spcBef>
        <a:spcAft>
          <a:spcPct val="0"/>
        </a:spcAft>
        <a:defRPr sz="3900" b="1">
          <a:solidFill>
            <a:schemeClr val="tx2"/>
          </a:solidFill>
          <a:latin typeface="Arial" charset="0"/>
        </a:defRPr>
      </a:lvl9pPr>
    </p:titleStyle>
    <p:bodyStyle>
      <a:lvl1pPr marL="342900" indent="-342900" algn="l" rtl="0" eaLnBrk="1" fontAlgn="base" hangingPunct="1">
        <a:spcBef>
          <a:spcPct val="20000"/>
        </a:spcBef>
        <a:spcAft>
          <a:spcPct val="0"/>
        </a:spcAft>
        <a:buClr>
          <a:schemeClr val="tx2"/>
        </a:buClr>
        <a:buSzPct val="70000"/>
        <a:buFont typeface="Wingdings" pitchFamily="2" charset="2"/>
        <a:buChar char="l"/>
        <a:defRPr sz="3000">
          <a:solidFill>
            <a:schemeClr val="tx1"/>
          </a:solidFill>
          <a:latin typeface="+mn-lt"/>
          <a:ea typeface="+mn-ea"/>
          <a:cs typeface="+mn-cs"/>
        </a:defRPr>
      </a:lvl1pPr>
      <a:lvl2pPr marL="692150" indent="-347663" algn="l" rtl="0" eaLnBrk="1" fontAlgn="base" hangingPunct="1">
        <a:spcBef>
          <a:spcPct val="20000"/>
        </a:spcBef>
        <a:spcAft>
          <a:spcPct val="0"/>
        </a:spcAft>
        <a:buClr>
          <a:schemeClr val="accent2"/>
        </a:buClr>
        <a:buSzPct val="70000"/>
        <a:buFont typeface="Wingdings" pitchFamily="2" charset="2"/>
        <a:buChar char="l"/>
        <a:defRPr sz="2600">
          <a:solidFill>
            <a:schemeClr val="tx1"/>
          </a:solidFill>
          <a:latin typeface="+mn-lt"/>
        </a:defRPr>
      </a:lvl2pPr>
      <a:lvl3pPr marL="987425" indent="-293688" algn="l" rtl="0" eaLnBrk="1" fontAlgn="base" hangingPunct="1">
        <a:spcBef>
          <a:spcPct val="20000"/>
        </a:spcBef>
        <a:spcAft>
          <a:spcPct val="0"/>
        </a:spcAft>
        <a:buClr>
          <a:schemeClr val="accent1"/>
        </a:buClr>
        <a:buSzPct val="70000"/>
        <a:buFont typeface="Wingdings" pitchFamily="2" charset="2"/>
        <a:buChar char="l"/>
        <a:defRPr sz="2300">
          <a:solidFill>
            <a:schemeClr val="tx1"/>
          </a:solidFill>
          <a:latin typeface="+mn-lt"/>
        </a:defRPr>
      </a:lvl3pPr>
      <a:lvl4pPr marL="1281113" indent="-292100" algn="l" rtl="0" eaLnBrk="1" fontAlgn="base" hangingPunct="1">
        <a:spcBef>
          <a:spcPct val="20000"/>
        </a:spcBef>
        <a:spcAft>
          <a:spcPct val="0"/>
        </a:spcAft>
        <a:buClr>
          <a:schemeClr val="tx2"/>
        </a:buClr>
        <a:buSzPct val="75000"/>
        <a:buFont typeface="Wingdings" pitchFamily="2" charset="2"/>
        <a:buChar char="§"/>
        <a:defRPr sz="2000">
          <a:solidFill>
            <a:schemeClr val="tx1"/>
          </a:solidFill>
          <a:latin typeface="+mn-lt"/>
        </a:defRPr>
      </a:lvl4pPr>
      <a:lvl5pPr marL="1598613" indent="-315913" algn="l" rtl="0" eaLnBrk="1" fontAlgn="base" hangingPunct="1">
        <a:spcBef>
          <a:spcPct val="20000"/>
        </a:spcBef>
        <a:spcAft>
          <a:spcPct val="0"/>
        </a:spcAft>
        <a:buClr>
          <a:schemeClr val="folHlink"/>
        </a:buClr>
        <a:buSzPct val="80000"/>
        <a:buFont typeface="Wingdings" pitchFamily="2" charset="2"/>
        <a:buChar char="§"/>
        <a:defRPr sz="2000">
          <a:solidFill>
            <a:schemeClr val="tx1"/>
          </a:solidFill>
          <a:latin typeface="+mn-lt"/>
        </a:defRPr>
      </a:lvl5pPr>
      <a:lvl6pPr marL="2055813" indent="-315913" algn="l" rtl="0" eaLnBrk="1" fontAlgn="base" hangingPunct="1">
        <a:spcBef>
          <a:spcPct val="20000"/>
        </a:spcBef>
        <a:spcAft>
          <a:spcPct val="0"/>
        </a:spcAft>
        <a:buClr>
          <a:schemeClr val="folHlink"/>
        </a:buClr>
        <a:buSzPct val="80000"/>
        <a:buFont typeface="Wingdings" pitchFamily="2" charset="2"/>
        <a:buChar char="§"/>
        <a:defRPr sz="2000">
          <a:solidFill>
            <a:schemeClr val="tx1"/>
          </a:solidFill>
          <a:latin typeface="+mn-lt"/>
        </a:defRPr>
      </a:lvl6pPr>
      <a:lvl7pPr marL="2513013" indent="-315913" algn="l" rtl="0" eaLnBrk="1" fontAlgn="base" hangingPunct="1">
        <a:spcBef>
          <a:spcPct val="20000"/>
        </a:spcBef>
        <a:spcAft>
          <a:spcPct val="0"/>
        </a:spcAft>
        <a:buClr>
          <a:schemeClr val="folHlink"/>
        </a:buClr>
        <a:buSzPct val="80000"/>
        <a:buFont typeface="Wingdings" pitchFamily="2" charset="2"/>
        <a:buChar char="§"/>
        <a:defRPr sz="2000">
          <a:solidFill>
            <a:schemeClr val="tx1"/>
          </a:solidFill>
          <a:latin typeface="+mn-lt"/>
        </a:defRPr>
      </a:lvl7pPr>
      <a:lvl8pPr marL="2970213" indent="-315913" algn="l" rtl="0" eaLnBrk="1" fontAlgn="base" hangingPunct="1">
        <a:spcBef>
          <a:spcPct val="20000"/>
        </a:spcBef>
        <a:spcAft>
          <a:spcPct val="0"/>
        </a:spcAft>
        <a:buClr>
          <a:schemeClr val="folHlink"/>
        </a:buClr>
        <a:buSzPct val="80000"/>
        <a:buFont typeface="Wingdings" pitchFamily="2" charset="2"/>
        <a:buChar char="§"/>
        <a:defRPr sz="2000">
          <a:solidFill>
            <a:schemeClr val="tx1"/>
          </a:solidFill>
          <a:latin typeface="+mn-lt"/>
        </a:defRPr>
      </a:lvl8pPr>
      <a:lvl9pPr marL="3427413" indent="-315913" algn="l" rtl="0" eaLnBrk="1" fontAlgn="base" hangingPunct="1">
        <a:spcBef>
          <a:spcPct val="20000"/>
        </a:spcBef>
        <a:spcAft>
          <a:spcPct val="0"/>
        </a:spcAft>
        <a:buClr>
          <a:schemeClr val="folHlink"/>
        </a:buClr>
        <a:buSzPct val="80000"/>
        <a:buFont typeface="Wingdings" pitchFamily="2" charset="2"/>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hyperlink" Target="http://www.jpl.nasa.gov/video/index.php?id=1090"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hyperlink" Target="http://klabs.org/history/apollo_11_alarms/console/apollo_11_descent.mp3"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money.cnn.com/data/dow30" TargetMode="External"/><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https://github.com/profjrr" TargetMode="Externa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762000" y="457200"/>
            <a:ext cx="5703888" cy="2133600"/>
          </a:xfrm>
        </p:spPr>
        <p:txBody>
          <a:bodyPr/>
          <a:lstStyle/>
          <a:p>
            <a:r>
              <a:rPr lang="en-US" dirty="0" smtClean="0"/>
              <a:t>Python Programming in Your Classroom</a:t>
            </a:r>
            <a:endParaRPr lang="en-US" dirty="0"/>
          </a:p>
        </p:txBody>
      </p:sp>
      <p:sp>
        <p:nvSpPr>
          <p:cNvPr id="2051" name="Rectangle 3"/>
          <p:cNvSpPr>
            <a:spLocks noGrp="1" noChangeArrowheads="1"/>
          </p:cNvSpPr>
          <p:nvPr>
            <p:ph type="subTitle" idx="1"/>
          </p:nvPr>
        </p:nvSpPr>
        <p:spPr/>
        <p:txBody>
          <a:bodyPr/>
          <a:lstStyle/>
          <a:p>
            <a:r>
              <a:rPr lang="en-US" dirty="0"/>
              <a:t>Presented by</a:t>
            </a:r>
          </a:p>
          <a:p>
            <a:r>
              <a:rPr lang="en-US" dirty="0" smtClean="0"/>
              <a:t>Professor Reed, MBA</a:t>
            </a:r>
            <a:endParaRPr lang="en-US" dirty="0"/>
          </a:p>
        </p:txBody>
      </p:sp>
      <p:sp>
        <p:nvSpPr>
          <p:cNvPr id="2" name="Footer Placeholder 1"/>
          <p:cNvSpPr>
            <a:spLocks noGrp="1"/>
          </p:cNvSpPr>
          <p:nvPr>
            <p:ph type="ftr" sz="quarter" idx="3"/>
          </p:nvPr>
        </p:nvSpPr>
        <p:spPr/>
        <p:txBody>
          <a:bodyPr/>
          <a:lstStyle/>
          <a:p>
            <a:r>
              <a:rPr lang="en-US" altLang="en-US" dirty="0" smtClean="0"/>
              <a:t>Copyright (c) 2013 -- </a:t>
            </a:r>
            <a:r>
              <a:rPr lang="en-US" altLang="en-US" dirty="0" err="1" smtClean="0"/>
              <a:t>ProfJRR</a:t>
            </a:r>
            <a:r>
              <a:rPr lang="en-US" altLang="en-US" smtClean="0"/>
              <a:t> Columbus, OH. All Rights Reserved.</a:t>
            </a:r>
            <a:endParaRPr lang="en-US" altLang="en-US" dirty="0"/>
          </a:p>
        </p:txBody>
      </p:sp>
      <p:sp>
        <p:nvSpPr>
          <p:cNvPr id="3" name="Slide Number Placeholder 2"/>
          <p:cNvSpPr>
            <a:spLocks noGrp="1"/>
          </p:cNvSpPr>
          <p:nvPr>
            <p:ph type="sldNum" sz="quarter" idx="4"/>
          </p:nvPr>
        </p:nvSpPr>
        <p:spPr/>
        <p:txBody>
          <a:bodyPr/>
          <a:lstStyle/>
          <a:p>
            <a:fld id="{F364148E-0E63-42EB-BE18-2F6E6BBA5E1C}" type="slidenum">
              <a:rPr lang="en-US" altLang="en-US" smtClean="0"/>
              <a:pPr/>
              <a:t>1</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2238"/>
            <a:ext cx="7543800" cy="1020762"/>
          </a:xfrm>
        </p:spPr>
        <p:txBody>
          <a:bodyPr/>
          <a:lstStyle/>
          <a:p>
            <a:r>
              <a:rPr lang="en-US" dirty="0" smtClean="0"/>
              <a:t>Red &amp; Green Bookmarks.</a:t>
            </a:r>
            <a:endParaRPr lang="en-US" dirty="0"/>
          </a:p>
        </p:txBody>
      </p:sp>
      <p:sp>
        <p:nvSpPr>
          <p:cNvPr id="3" name="Footer Placeholder 2"/>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4" name="Slide Number Placeholder 3"/>
          <p:cNvSpPr>
            <a:spLocks noGrp="1"/>
          </p:cNvSpPr>
          <p:nvPr>
            <p:ph type="sldNum" sz="quarter" idx="12"/>
          </p:nvPr>
        </p:nvSpPr>
        <p:spPr/>
        <p:txBody>
          <a:bodyPr/>
          <a:lstStyle/>
          <a:p>
            <a:fld id="{9C475DFD-1CEE-466C-8186-A858E7059066}" type="slidenum">
              <a:rPr lang="en-US" altLang="en-US" smtClean="0"/>
              <a:pPr/>
              <a:t>10</a:t>
            </a:fld>
            <a:endParaRPr lang="en-US" altLang="en-US" dirty="0"/>
          </a:p>
        </p:txBody>
      </p:sp>
      <p:sp>
        <p:nvSpPr>
          <p:cNvPr id="5" name="TextBox 4"/>
          <p:cNvSpPr txBox="1"/>
          <p:nvPr/>
        </p:nvSpPr>
        <p:spPr>
          <a:xfrm>
            <a:off x="1524000" y="1662338"/>
            <a:ext cx="5410200" cy="5016758"/>
          </a:xfrm>
          <a:prstGeom prst="rect">
            <a:avLst/>
          </a:prstGeom>
          <a:noFill/>
        </p:spPr>
        <p:txBody>
          <a:bodyPr wrap="square" rtlCol="0">
            <a:spAutoFit/>
          </a:bodyPr>
          <a:lstStyle/>
          <a:p>
            <a:pPr algn="ctr"/>
            <a:r>
              <a:rPr lang="en-US" sz="2000" b="1" u="sng" kern="1200" dirty="0" smtClean="0">
                <a:solidFill>
                  <a:schemeClr val="tx1"/>
                </a:solidFill>
                <a:latin typeface="Arial" charset="0"/>
                <a:ea typeface="+mn-ea"/>
                <a:cs typeface="+mn-cs"/>
              </a:rPr>
              <a:t>Since Teachers don’t like raising their hands—use the bookmarks as follows:</a:t>
            </a:r>
          </a:p>
          <a:p>
            <a:pPr algn="ctr"/>
            <a:endParaRPr lang="en-US" sz="2000" b="1" u="sng" kern="1200" dirty="0" smtClean="0">
              <a:solidFill>
                <a:schemeClr val="tx1"/>
              </a:solidFill>
              <a:latin typeface="Arial" charset="0"/>
              <a:ea typeface="+mn-ea"/>
              <a:cs typeface="+mn-cs"/>
            </a:endParaRPr>
          </a:p>
          <a:p>
            <a:pPr algn="ctr"/>
            <a:r>
              <a:rPr lang="en-US" sz="2000" b="1" dirty="0" smtClean="0"/>
              <a:t>(</a:t>
            </a:r>
            <a:r>
              <a:rPr lang="en-US" sz="2000" b="1" dirty="0" smtClean="0">
                <a:solidFill>
                  <a:srgbClr val="00CC00"/>
                </a:solidFill>
              </a:rPr>
              <a:t>Waive Green</a:t>
            </a:r>
            <a:r>
              <a:rPr lang="en-US" sz="2000" b="1" dirty="0" smtClean="0"/>
              <a:t>)</a:t>
            </a:r>
          </a:p>
          <a:p>
            <a:pPr algn="ctr"/>
            <a:r>
              <a:rPr lang="en-US" sz="2000" b="1" kern="1200" dirty="0" smtClean="0">
                <a:solidFill>
                  <a:schemeClr val="tx1"/>
                </a:solidFill>
                <a:latin typeface="Arial" charset="0"/>
                <a:ea typeface="+mn-ea"/>
                <a:cs typeface="+mn-cs"/>
              </a:rPr>
              <a:t>“Keep going your doing</a:t>
            </a:r>
          </a:p>
          <a:p>
            <a:pPr algn="ctr"/>
            <a:r>
              <a:rPr lang="en-US" sz="2000" b="1" dirty="0" smtClean="0"/>
              <a:t>Great!</a:t>
            </a:r>
          </a:p>
          <a:p>
            <a:pPr algn="ctr"/>
            <a:endParaRPr lang="en-US" sz="2000" b="1" dirty="0" smtClean="0"/>
          </a:p>
          <a:p>
            <a:pPr algn="ctr"/>
            <a:r>
              <a:rPr lang="en-US" sz="2000" b="1" kern="1200" dirty="0" smtClean="0">
                <a:solidFill>
                  <a:schemeClr val="tx1"/>
                </a:solidFill>
                <a:latin typeface="Arial" charset="0"/>
                <a:ea typeface="+mn-ea"/>
                <a:cs typeface="+mn-cs"/>
              </a:rPr>
              <a:t>(</a:t>
            </a:r>
            <a:r>
              <a:rPr lang="en-US" sz="2000" b="1" kern="1200" dirty="0" smtClean="0">
                <a:solidFill>
                  <a:srgbClr val="FF0000"/>
                </a:solidFill>
                <a:latin typeface="Arial" charset="0"/>
                <a:ea typeface="+mn-ea"/>
                <a:cs typeface="+mn-cs"/>
              </a:rPr>
              <a:t>Waive Red</a:t>
            </a:r>
            <a:r>
              <a:rPr lang="en-US" sz="2000" b="1" kern="1200" dirty="0" smtClean="0">
                <a:solidFill>
                  <a:schemeClr val="tx1"/>
                </a:solidFill>
                <a:latin typeface="Arial" charset="0"/>
                <a:ea typeface="+mn-ea"/>
                <a:cs typeface="+mn-cs"/>
              </a:rPr>
              <a:t>)</a:t>
            </a:r>
          </a:p>
          <a:p>
            <a:pPr algn="ctr"/>
            <a:r>
              <a:rPr lang="en-US" sz="2000" b="1" dirty="0" smtClean="0"/>
              <a:t>Stop</a:t>
            </a:r>
          </a:p>
          <a:p>
            <a:pPr algn="ctr"/>
            <a:r>
              <a:rPr lang="en-US" sz="2000" b="1" kern="1200" dirty="0" smtClean="0">
                <a:solidFill>
                  <a:schemeClr val="tx1"/>
                </a:solidFill>
                <a:latin typeface="Arial" charset="0"/>
                <a:ea typeface="+mn-ea"/>
                <a:cs typeface="+mn-cs"/>
              </a:rPr>
              <a:t>And</a:t>
            </a:r>
          </a:p>
          <a:p>
            <a:pPr algn="ctr"/>
            <a:r>
              <a:rPr lang="en-US" sz="2000" b="1" dirty="0" smtClean="0"/>
              <a:t>Go back!</a:t>
            </a:r>
          </a:p>
          <a:p>
            <a:pPr algn="ctr"/>
            <a:endParaRPr lang="en-US" sz="2000" b="1" dirty="0" smtClean="0"/>
          </a:p>
          <a:p>
            <a:pPr algn="ctr"/>
            <a:r>
              <a:rPr lang="en-US" sz="2000" b="1" kern="1200" dirty="0" smtClean="0">
                <a:solidFill>
                  <a:schemeClr val="tx1"/>
                </a:solidFill>
                <a:latin typeface="Arial" charset="0"/>
                <a:ea typeface="+mn-ea"/>
                <a:cs typeface="+mn-cs"/>
              </a:rPr>
              <a:t>(</a:t>
            </a:r>
            <a:r>
              <a:rPr lang="en-US" sz="2000" b="1" kern="1200" dirty="0" smtClean="0">
                <a:solidFill>
                  <a:schemeClr val="accent6">
                    <a:lumMod val="75000"/>
                  </a:schemeClr>
                </a:solidFill>
                <a:latin typeface="Arial" charset="0"/>
                <a:ea typeface="+mn-ea"/>
                <a:cs typeface="+mn-cs"/>
              </a:rPr>
              <a:t>Waive Red/Green</a:t>
            </a:r>
            <a:r>
              <a:rPr lang="en-US" sz="2000" b="1" kern="1200" dirty="0" smtClean="0">
                <a:solidFill>
                  <a:schemeClr val="tx1"/>
                </a:solidFill>
                <a:latin typeface="Arial" charset="0"/>
                <a:ea typeface="+mn-ea"/>
                <a:cs typeface="+mn-cs"/>
              </a:rPr>
              <a:t>)</a:t>
            </a:r>
          </a:p>
          <a:p>
            <a:pPr algn="ctr"/>
            <a:r>
              <a:rPr lang="en-US" sz="2000" b="1" dirty="0" smtClean="0"/>
              <a:t>Total</a:t>
            </a:r>
          </a:p>
          <a:p>
            <a:pPr algn="ctr"/>
            <a:r>
              <a:rPr lang="en-US" sz="2000" b="1" kern="1200" dirty="0" smtClean="0">
                <a:solidFill>
                  <a:schemeClr val="tx1"/>
                </a:solidFill>
                <a:latin typeface="Arial" charset="0"/>
                <a:ea typeface="+mn-ea"/>
                <a:cs typeface="+mn-cs"/>
              </a:rPr>
              <a:t>Confusion!</a:t>
            </a:r>
          </a:p>
          <a:p>
            <a:pPr algn="ctr"/>
            <a:endParaRPr lang="en-US" sz="2000" b="1" kern="1200" dirty="0">
              <a:solidFill>
                <a:schemeClr val="tx1"/>
              </a:solidFill>
              <a:latin typeface="Arial" charset="0"/>
              <a:ea typeface="+mn-ea"/>
              <a:cs typeface="+mn-cs"/>
            </a:endParaRPr>
          </a:p>
        </p:txBody>
      </p:sp>
    </p:spTree>
    <p:extLst>
      <p:ext uri="{BB962C8B-B14F-4D97-AF65-F5344CB8AC3E}">
        <p14:creationId xmlns:p14="http://schemas.microsoft.com/office/powerpoint/2010/main" val="2741165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Professor Reed </a:t>
            </a:r>
            <a:r>
              <a:rPr lang="en-US" dirty="0" err="1" smtClean="0"/>
              <a:t>sez</a:t>
            </a:r>
            <a:r>
              <a:rPr lang="en-US" dirty="0" smtClean="0"/>
              <a:t>:</a:t>
            </a:r>
            <a:endParaRPr lang="en-US" dirty="0"/>
          </a:p>
        </p:txBody>
      </p:sp>
      <p:sp>
        <p:nvSpPr>
          <p:cNvPr id="3" name="Content Placeholder 2"/>
          <p:cNvSpPr>
            <a:spLocks noGrp="1"/>
          </p:cNvSpPr>
          <p:nvPr>
            <p:ph idx="1"/>
          </p:nvPr>
        </p:nvSpPr>
        <p:spPr/>
        <p:txBody>
          <a:bodyPr/>
          <a:lstStyle/>
          <a:p>
            <a:pPr marL="0" indent="0" algn="ctr">
              <a:buNone/>
            </a:pPr>
            <a:endParaRPr lang="en-US" dirty="0" smtClean="0"/>
          </a:p>
          <a:p>
            <a:pPr marL="0" indent="0" algn="ctr">
              <a:buNone/>
            </a:pPr>
            <a:endParaRPr lang="en-US" dirty="0"/>
          </a:p>
          <a:p>
            <a:pPr marL="0" indent="0" algn="ctr">
              <a:buNone/>
            </a:pPr>
            <a:r>
              <a:rPr lang="en-US" dirty="0" smtClean="0"/>
              <a:t>“Computer Language Programming is</a:t>
            </a:r>
          </a:p>
          <a:p>
            <a:pPr marL="0" indent="0" algn="ctr">
              <a:buNone/>
            </a:pPr>
            <a:r>
              <a:rPr lang="en-US" u="sng" dirty="0" smtClean="0"/>
              <a:t>NEVER</a:t>
            </a:r>
            <a:r>
              <a:rPr lang="en-US" dirty="0" smtClean="0"/>
              <a:t> easy!”</a:t>
            </a:r>
            <a:endParaRPr lang="en-US" dirty="0"/>
          </a:p>
        </p:txBody>
      </p:sp>
      <p:sp>
        <p:nvSpPr>
          <p:cNvPr id="4" name="Footer Placeholder 3"/>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5" name="Slide Number Placeholder 4"/>
          <p:cNvSpPr>
            <a:spLocks noGrp="1"/>
          </p:cNvSpPr>
          <p:nvPr>
            <p:ph type="sldNum" sz="quarter" idx="12"/>
          </p:nvPr>
        </p:nvSpPr>
        <p:spPr/>
        <p:txBody>
          <a:bodyPr/>
          <a:lstStyle/>
          <a:p>
            <a:fld id="{FF15AE15-FA3C-4B48-B58A-B66292DF158E}" type="slidenum">
              <a:rPr lang="en-US" altLang="en-US" smtClean="0"/>
              <a:pPr/>
              <a:t>11</a:t>
            </a:fld>
            <a:endParaRPr lang="en-US" altLang="en-US" dirty="0"/>
          </a:p>
        </p:txBody>
      </p:sp>
      <p:sp>
        <p:nvSpPr>
          <p:cNvPr id="6" name="TextBox 5"/>
          <p:cNvSpPr txBox="1"/>
          <p:nvPr/>
        </p:nvSpPr>
        <p:spPr>
          <a:xfrm>
            <a:off x="3314700" y="4389169"/>
            <a:ext cx="1828800" cy="1200329"/>
          </a:xfrm>
          <a:prstGeom prst="rect">
            <a:avLst/>
          </a:prstGeom>
          <a:noFill/>
        </p:spPr>
        <p:txBody>
          <a:bodyPr wrap="square" rtlCol="0">
            <a:spAutoFit/>
          </a:bodyPr>
          <a:lstStyle/>
          <a:p>
            <a:pPr algn="ctr"/>
            <a:r>
              <a:rPr lang="en-US" sz="2400" dirty="0" smtClean="0"/>
              <a:t>It’s</a:t>
            </a:r>
          </a:p>
          <a:p>
            <a:pPr algn="ctr"/>
            <a:r>
              <a:rPr lang="en-US" sz="2400" kern="1200" dirty="0" smtClean="0">
                <a:solidFill>
                  <a:schemeClr val="tx1"/>
                </a:solidFill>
              </a:rPr>
              <a:t>Hard</a:t>
            </a:r>
          </a:p>
          <a:p>
            <a:pPr algn="ctr"/>
            <a:r>
              <a:rPr lang="en-US" sz="2400" dirty="0" smtClean="0"/>
              <a:t>WORK!!!</a:t>
            </a:r>
            <a:endParaRPr lang="en-US" sz="2400" kern="1200" dirty="0">
              <a:solidFill>
                <a:schemeClr val="tx1"/>
              </a:solidFill>
            </a:endParaRPr>
          </a:p>
        </p:txBody>
      </p:sp>
    </p:spTree>
    <p:extLst>
      <p:ext uri="{BB962C8B-B14F-4D97-AF65-F5344CB8AC3E}">
        <p14:creationId xmlns:p14="http://schemas.microsoft.com/office/powerpoint/2010/main" val="1192906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Grp="1" noChangeArrowheads="1"/>
          </p:cNvSpPr>
          <p:nvPr>
            <p:ph type="title"/>
          </p:nvPr>
        </p:nvSpPr>
        <p:spPr>
          <a:xfrm>
            <a:off x="331201" y="228600"/>
            <a:ext cx="8228160" cy="1905000"/>
          </a:xfrm>
          <a:ln/>
        </p:spPr>
        <p:txBody>
          <a:bodyPr vert="horz" wrap="square" lIns="91440" tIns="35202" rIns="91440" bIns="45720" numCol="1" anchor="b" anchorCtr="0" compatLnSpc="1">
            <a:prstTxWarp prst="textNoShape">
              <a:avLst/>
            </a:prstTxWarp>
          </a:bodyPr>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a:t>President John F. Kennedy, </a:t>
            </a:r>
            <a:br>
              <a:rPr lang="en-US" dirty="0"/>
            </a:br>
            <a:r>
              <a:rPr lang="en-US" dirty="0"/>
              <a:t>address at Rice University, </a:t>
            </a:r>
            <a:br>
              <a:rPr lang="en-US" dirty="0"/>
            </a:br>
            <a:r>
              <a:rPr lang="en-US" dirty="0"/>
              <a:t>September 12, 1962</a:t>
            </a:r>
          </a:p>
        </p:txBody>
      </p:sp>
      <p:sp>
        <p:nvSpPr>
          <p:cNvPr id="3074" name="Text Box 2"/>
          <p:cNvSpPr txBox="1">
            <a:spLocks noChangeArrowheads="1"/>
          </p:cNvSpPr>
          <p:nvPr/>
        </p:nvSpPr>
        <p:spPr bwMode="auto">
          <a:xfrm>
            <a:off x="663841" y="2405161"/>
            <a:ext cx="7879680" cy="3232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1638" tIns="60020" rIns="81638" bIns="40819"/>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rgbClr val="000000"/>
                </a:solidFill>
                <a:latin typeface="Arial" panose="020B0604020202020204" pitchFamily="34" charset="0"/>
                <a:ea typeface="Microsoft YaHei" panose="020B0503020204020204" pitchFamily="34" charset="-122"/>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rgbClr val="000000"/>
                </a:solidFill>
                <a:latin typeface="Arial" panose="020B0604020202020204" pitchFamily="34" charset="0"/>
                <a:ea typeface="Microsoft YaHei" panose="020B0503020204020204" pitchFamily="34" charset="-122"/>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rgbClr val="000000"/>
                </a:solidFill>
                <a:latin typeface="Arial" panose="020B0604020202020204" pitchFamily="34" charset="0"/>
                <a:ea typeface="Microsoft YaHei" panose="020B0503020204020204" pitchFamily="34" charset="-122"/>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rgbClr val="000000"/>
                </a:solidFill>
                <a:latin typeface="Arial" panose="020B0604020202020204" pitchFamily="34" charset="0"/>
                <a:ea typeface="Microsoft YaHei" panose="020B0503020204020204" pitchFamily="34" charset="-122"/>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a:solidFill>
                  <a:srgbClr val="000000"/>
                </a:solidFill>
                <a:latin typeface="Arial" panose="020B0604020202020204" pitchFamily="34" charset="0"/>
                <a:ea typeface="Microsoft YaHei" panose="020B0503020204020204" pitchFamily="34" charset="-122"/>
              </a:defRPr>
            </a:lvl9pPr>
          </a:lstStyle>
          <a:p>
            <a:r>
              <a:rPr lang="en-US" sz="2177" b="1" i="1">
                <a:solidFill>
                  <a:srgbClr val="DC2300"/>
                </a:solidFill>
              </a:rPr>
              <a:t> “We choose to go to the moon. We choose to go to the moon in this decade and do the other things, not because they are easy, </a:t>
            </a:r>
            <a:r>
              <a:rPr lang="en-US" sz="2177" b="1" i="1" u="sng">
                <a:solidFill>
                  <a:srgbClr val="DC2300"/>
                </a:solidFill>
              </a:rPr>
              <a:t>but because they are hard</a:t>
            </a:r>
            <a:r>
              <a:rPr lang="en-US" sz="2177" b="1" i="1">
                <a:solidFill>
                  <a:srgbClr val="DC2300"/>
                </a:solidFill>
              </a:rPr>
              <a:t>, because that goal will serve to organize and measure the best of our energies and skills, because that challenge is one that we are willing to accept, one we are unwilling to postpone, and one which we intend to win . . . ”</a:t>
            </a:r>
          </a:p>
          <a:p>
            <a:endParaRPr lang="en-US" sz="2177" b="1" i="1">
              <a:solidFill>
                <a:srgbClr val="DC2300"/>
              </a:solidFill>
            </a:endParaRPr>
          </a:p>
          <a:p>
            <a:r>
              <a:rPr lang="en-US" sz="2177" b="1" i="1">
                <a:solidFill>
                  <a:srgbClr val="DC2300"/>
                </a:solidFill>
              </a:rPr>
              <a:t>President John F. Kennedy, address at Rice University, September 12, 1962</a:t>
            </a:r>
          </a:p>
        </p:txBody>
      </p:sp>
      <p:sp>
        <p:nvSpPr>
          <p:cNvPr id="2" name="TextBox 1"/>
          <p:cNvSpPr txBox="1"/>
          <p:nvPr/>
        </p:nvSpPr>
        <p:spPr>
          <a:xfrm>
            <a:off x="3810000" y="5791200"/>
            <a:ext cx="3276600" cy="923330"/>
          </a:xfrm>
          <a:prstGeom prst="rect">
            <a:avLst/>
          </a:prstGeom>
          <a:noFill/>
        </p:spPr>
        <p:txBody>
          <a:bodyPr wrap="square" rtlCol="0">
            <a:spAutoFit/>
          </a:bodyPr>
          <a:lstStyle/>
          <a:p>
            <a:r>
              <a:rPr lang="en-US" dirty="0" smtClean="0"/>
              <a:t>Neil Armstrong and the Crew of Apollo 11 landed on the Moon July 20</a:t>
            </a:r>
            <a:r>
              <a:rPr lang="en-US" baseline="30000" dirty="0" smtClean="0"/>
              <a:t>th</a:t>
            </a:r>
            <a:r>
              <a:rPr lang="en-US" dirty="0" smtClean="0"/>
              <a:t>, 1969.</a:t>
            </a:r>
          </a:p>
        </p:txBody>
      </p:sp>
    </p:spTree>
    <p:extLst>
      <p:ext uri="{BB962C8B-B14F-4D97-AF65-F5344CB8AC3E}">
        <p14:creationId xmlns:p14="http://schemas.microsoft.com/office/powerpoint/2010/main" val="1266404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a:xfrm>
            <a:off x="457200" y="122238"/>
            <a:ext cx="7543800" cy="944562"/>
          </a:xfrm>
        </p:spPr>
        <p:txBody>
          <a:bodyPr/>
          <a:lstStyle/>
          <a:p>
            <a:r>
              <a:rPr lang="en-US" dirty="0"/>
              <a:t>Training </a:t>
            </a:r>
            <a:r>
              <a:rPr lang="en-US" dirty="0" smtClean="0"/>
              <a:t>Outline (3 Modules)</a:t>
            </a:r>
            <a:endParaRPr lang="en-US" dirty="0"/>
          </a:p>
        </p:txBody>
      </p:sp>
      <p:sp>
        <p:nvSpPr>
          <p:cNvPr id="30723" name="Rectangle 3"/>
          <p:cNvSpPr>
            <a:spLocks noGrp="1" noChangeArrowheads="1"/>
          </p:cNvSpPr>
          <p:nvPr>
            <p:ph type="body" idx="1"/>
          </p:nvPr>
        </p:nvSpPr>
        <p:spPr>
          <a:xfrm>
            <a:off x="304800" y="1099930"/>
            <a:ext cx="8229600" cy="5029201"/>
          </a:xfrm>
        </p:spPr>
        <p:txBody>
          <a:bodyPr/>
          <a:lstStyle/>
          <a:p>
            <a:r>
              <a:rPr lang="en-US" dirty="0" smtClean="0"/>
              <a:t>Module </a:t>
            </a:r>
            <a:r>
              <a:rPr lang="en-US" dirty="0"/>
              <a:t>1</a:t>
            </a:r>
            <a:r>
              <a:rPr lang="en-US" dirty="0" smtClean="0"/>
              <a:t>: Introduce basics of a simple Python Computer Program.</a:t>
            </a:r>
            <a:endParaRPr lang="en-US" dirty="0"/>
          </a:p>
          <a:p>
            <a:pPr lvl="1">
              <a:buFont typeface="Wingdings" panose="05000000000000000000" pitchFamily="2" charset="2"/>
              <a:buChar char="Ø"/>
            </a:pPr>
            <a:r>
              <a:rPr lang="en-US" dirty="0" smtClean="0"/>
              <a:t>How to install, setup, run and test your very first Python Computer Program.</a:t>
            </a:r>
            <a:endParaRPr lang="en-US" dirty="0"/>
          </a:p>
          <a:p>
            <a:r>
              <a:rPr lang="en-US" dirty="0" smtClean="0"/>
              <a:t>Module </a:t>
            </a:r>
            <a:r>
              <a:rPr lang="en-US" dirty="0"/>
              <a:t>2</a:t>
            </a:r>
            <a:r>
              <a:rPr lang="en-US" dirty="0" smtClean="0"/>
              <a:t>: Going further with Python Programming.</a:t>
            </a:r>
            <a:endParaRPr lang="en-US" dirty="0"/>
          </a:p>
          <a:p>
            <a:pPr lvl="1">
              <a:buFont typeface="Wingdings" panose="05000000000000000000" pitchFamily="2" charset="2"/>
              <a:buChar char="Ø"/>
            </a:pPr>
            <a:r>
              <a:rPr lang="en-US" dirty="0" smtClean="0"/>
              <a:t>Exploring the built-in graphical features of Python in support of math and science studies.</a:t>
            </a:r>
            <a:endParaRPr lang="en-US" dirty="0"/>
          </a:p>
          <a:p>
            <a:r>
              <a:rPr lang="en-US" dirty="0" smtClean="0"/>
              <a:t>Module </a:t>
            </a:r>
            <a:r>
              <a:rPr lang="en-US" dirty="0"/>
              <a:t>3: </a:t>
            </a:r>
            <a:r>
              <a:rPr lang="en-US" dirty="0" smtClean="0"/>
              <a:t>Hazards and Threats.</a:t>
            </a:r>
            <a:endParaRPr lang="en-US" dirty="0"/>
          </a:p>
          <a:p>
            <a:pPr lvl="1">
              <a:buFont typeface="Wingdings" panose="05000000000000000000" pitchFamily="2" charset="2"/>
              <a:buChar char="Ø"/>
            </a:pPr>
            <a:r>
              <a:rPr lang="en-US" dirty="0" smtClean="0"/>
              <a:t>Discussion and a demonstration of a potentially harmful use of a Python Computer Program.</a:t>
            </a:r>
            <a:endParaRPr lang="en-US" dirty="0"/>
          </a:p>
        </p:txBody>
      </p:sp>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FF15AE15-FA3C-4B48-B58A-B66292DF158E}" type="slidenum">
              <a:rPr lang="en-US" altLang="en-US" smtClean="0"/>
              <a:pPr/>
              <a:t>13</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457200" y="762000"/>
            <a:ext cx="7543800" cy="762000"/>
          </a:xfrm>
        </p:spPr>
        <p:txBody>
          <a:bodyPr>
            <a:normAutofit fontScale="90000"/>
          </a:bodyPr>
          <a:lstStyle/>
          <a:p>
            <a:pPr algn="ctr"/>
            <a:r>
              <a:rPr lang="en-US" dirty="0" smtClean="0"/>
              <a:t>Module </a:t>
            </a:r>
            <a:r>
              <a:rPr lang="en-US" dirty="0"/>
              <a:t>1: </a:t>
            </a:r>
            <a:r>
              <a:rPr lang="en-US" dirty="0" smtClean="0"/>
              <a:t>Objectives </a:t>
            </a:r>
            <a:br>
              <a:rPr lang="en-US" dirty="0" smtClean="0"/>
            </a:br>
            <a:r>
              <a:rPr lang="en-US" dirty="0" smtClean="0"/>
              <a:t>(Getting Python)</a:t>
            </a:r>
            <a:endParaRPr lang="en-US" dirty="0"/>
          </a:p>
        </p:txBody>
      </p:sp>
      <p:sp>
        <p:nvSpPr>
          <p:cNvPr id="20483" name="Rectangle 3"/>
          <p:cNvSpPr>
            <a:spLocks noGrp="1" noChangeArrowheads="1"/>
          </p:cNvSpPr>
          <p:nvPr>
            <p:ph type="body" idx="1"/>
          </p:nvPr>
        </p:nvSpPr>
        <p:spPr>
          <a:xfrm>
            <a:off x="420757" y="1524000"/>
            <a:ext cx="8686800" cy="4953000"/>
          </a:xfrm>
        </p:spPr>
        <p:txBody>
          <a:bodyPr/>
          <a:lstStyle/>
          <a:p>
            <a:r>
              <a:rPr lang="en-US" dirty="0" smtClean="0"/>
              <a:t>Locating Python Language on the WEB.</a:t>
            </a:r>
          </a:p>
          <a:p>
            <a:pPr lvl="1">
              <a:buFont typeface="Wingdings" panose="05000000000000000000" pitchFamily="2" charset="2"/>
              <a:buChar char="Ø"/>
            </a:pPr>
            <a:r>
              <a:rPr lang="en-US" dirty="0" smtClean="0"/>
              <a:t>Python’s FREE!</a:t>
            </a:r>
            <a:endParaRPr lang="en-US" dirty="0"/>
          </a:p>
          <a:p>
            <a:r>
              <a:rPr lang="en-US" dirty="0" smtClean="0"/>
              <a:t>Successfully installing Python on your computer platform.</a:t>
            </a:r>
          </a:p>
          <a:p>
            <a:pPr lvl="1">
              <a:buFont typeface="Wingdings" panose="05000000000000000000" pitchFamily="2" charset="2"/>
              <a:buChar char="Ø"/>
            </a:pPr>
            <a:r>
              <a:rPr lang="en-US" dirty="0" smtClean="0"/>
              <a:t>Windows, Linux, Mac and others.</a:t>
            </a:r>
            <a:endParaRPr lang="en-US" dirty="0"/>
          </a:p>
          <a:p>
            <a:r>
              <a:rPr lang="en-US" dirty="0" smtClean="0"/>
              <a:t>Writing your first complete Python Program.</a:t>
            </a:r>
          </a:p>
          <a:p>
            <a:pPr lvl="1">
              <a:buFont typeface="Wingdings" panose="05000000000000000000" pitchFamily="2" charset="2"/>
              <a:buChar char="Ø"/>
            </a:pPr>
            <a:r>
              <a:rPr lang="en-US" dirty="0" smtClean="0"/>
              <a:t>Installing Python, testing and running a simple Python</a:t>
            </a:r>
            <a:r>
              <a:rPr lang="en-US" dirty="0"/>
              <a:t> C</a:t>
            </a:r>
            <a:r>
              <a:rPr lang="en-US" dirty="0" smtClean="0"/>
              <a:t>omputer </a:t>
            </a:r>
            <a:r>
              <a:rPr lang="en-US" dirty="0"/>
              <a:t>P</a:t>
            </a:r>
            <a:r>
              <a:rPr lang="en-US" dirty="0" smtClean="0"/>
              <a:t>rogram in the classroom.</a:t>
            </a:r>
          </a:p>
          <a:p>
            <a:pPr lvl="1">
              <a:buFont typeface="Wingdings" panose="05000000000000000000" pitchFamily="2" charset="2"/>
              <a:buChar char="Ø"/>
            </a:pPr>
            <a:r>
              <a:rPr lang="en-US" dirty="0" smtClean="0"/>
              <a:t>Using the Python Interpreter (IDLE).</a:t>
            </a:r>
          </a:p>
          <a:p>
            <a:pPr lvl="1">
              <a:buFont typeface="Wingdings" panose="05000000000000000000" pitchFamily="2" charset="2"/>
              <a:buChar char="Ø"/>
            </a:pPr>
            <a:r>
              <a:rPr lang="en-US" dirty="0" smtClean="0"/>
              <a:t>Running and testing Python</a:t>
            </a:r>
            <a:r>
              <a:rPr lang="en-US" dirty="0"/>
              <a:t> </a:t>
            </a:r>
            <a:r>
              <a:rPr lang="en-US" dirty="0" smtClean="0"/>
              <a:t>computer programs.</a:t>
            </a:r>
          </a:p>
          <a:p>
            <a:pPr lvl="1"/>
            <a:endParaRPr lang="en-US" dirty="0"/>
          </a:p>
        </p:txBody>
      </p:sp>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FF15AE15-FA3C-4B48-B58A-B66292DF158E}" type="slidenum">
              <a:rPr lang="en-US" altLang="en-US" smtClean="0"/>
              <a:pPr/>
              <a:t>14</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lang="en-US" dirty="0" smtClean="0"/>
              <a:t>Module </a:t>
            </a:r>
            <a:r>
              <a:rPr lang="en-US" dirty="0"/>
              <a:t>1: </a:t>
            </a:r>
            <a:r>
              <a:rPr lang="en-US" dirty="0" smtClean="0"/>
              <a:t>Getting Python</a:t>
            </a:r>
            <a:endParaRPr lang="en-US" dirty="0"/>
          </a:p>
        </p:txBody>
      </p:sp>
      <p:sp>
        <p:nvSpPr>
          <p:cNvPr id="31750" name="Rectangle 6"/>
          <p:cNvSpPr>
            <a:spLocks noGrp="1" noChangeArrowheads="1"/>
          </p:cNvSpPr>
          <p:nvPr>
            <p:ph type="body" sz="half" idx="1"/>
          </p:nvPr>
        </p:nvSpPr>
        <p:spPr>
          <a:xfrm>
            <a:off x="457200" y="1847367"/>
            <a:ext cx="4419600" cy="4283557"/>
          </a:xfrm>
        </p:spPr>
        <p:txBody>
          <a:bodyPr/>
          <a:lstStyle/>
          <a:p>
            <a:r>
              <a:rPr lang="en-US" sz="2600" dirty="0" smtClean="0"/>
              <a:t>www.python.org/download/releases/3.3.3/</a:t>
            </a:r>
            <a:endParaRPr lang="en-US" sz="2600" dirty="0"/>
          </a:p>
          <a:p>
            <a:r>
              <a:rPr lang="en-US" sz="2600" dirty="0" smtClean="0"/>
              <a:t>Minor controversy</a:t>
            </a:r>
          </a:p>
          <a:p>
            <a:pPr lvl="1">
              <a:buFont typeface="Wingdings" panose="05000000000000000000" pitchFamily="2" charset="2"/>
              <a:buChar char="Ø"/>
            </a:pPr>
            <a:r>
              <a:rPr lang="en-US" sz="2200" dirty="0" smtClean="0"/>
              <a:t>Use Python 3.3 or better versus Python 2.7</a:t>
            </a:r>
            <a:endParaRPr lang="en-US" sz="2200" dirty="0"/>
          </a:p>
          <a:p>
            <a:r>
              <a:rPr lang="en-US" sz="2600" dirty="0" smtClean="0"/>
              <a:t>Python 2.7 is essentially obsolete in most cases.</a:t>
            </a:r>
          </a:p>
          <a:p>
            <a:pPr marL="349250" lvl="1" indent="0">
              <a:buNone/>
            </a:pPr>
            <a:r>
              <a:rPr lang="en-US" sz="2200" dirty="0" smtClean="0"/>
              <a:t>(PIL graphics library 2.7?)</a:t>
            </a:r>
          </a:p>
          <a:p>
            <a:pPr marL="349250" lvl="1" indent="0">
              <a:buNone/>
            </a:pPr>
            <a:r>
              <a:rPr lang="en-US" sz="2200" dirty="0" smtClean="0"/>
              <a:t>(now use PILLOW for 3.3)!!!</a:t>
            </a:r>
            <a:endParaRPr lang="en-US" sz="2200" dirty="0"/>
          </a:p>
        </p:txBody>
      </p:sp>
      <p:pic>
        <p:nvPicPr>
          <p:cNvPr id="2" name="Content Placeholder 1"/>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486400" y="2031517"/>
            <a:ext cx="2783934" cy="3787153"/>
          </a:xfrm>
        </p:spPr>
      </p:pic>
      <p:sp>
        <p:nvSpPr>
          <p:cNvPr id="3" name="Footer Placeholder 2"/>
          <p:cNvSpPr>
            <a:spLocks noGrp="1"/>
          </p:cNvSpPr>
          <p:nvPr>
            <p:ph type="ftr" sz="quarter" idx="11"/>
          </p:nvPr>
        </p:nvSpPr>
        <p:spPr/>
        <p:txBody>
          <a:bodyPr/>
          <a:lstStyle/>
          <a:p>
            <a:r>
              <a:rPr lang="en-US" altLang="en-US" dirty="0" smtClean="0"/>
              <a:t>Copyright (c) 2013 -- </a:t>
            </a:r>
            <a:r>
              <a:rPr lang="en-US" altLang="en-US" dirty="0" err="1" smtClean="0"/>
              <a:t>ProfJRR</a:t>
            </a:r>
            <a:r>
              <a:rPr lang="en-US" altLang="en-US" dirty="0" smtClean="0"/>
              <a:t> Columbus, OH. All Rights Reserved.</a:t>
            </a:r>
            <a:endParaRPr lang="en-US" altLang="en-US" dirty="0"/>
          </a:p>
        </p:txBody>
      </p:sp>
      <p:sp>
        <p:nvSpPr>
          <p:cNvPr id="4" name="Slide Number Placeholder 3"/>
          <p:cNvSpPr>
            <a:spLocks noGrp="1"/>
          </p:cNvSpPr>
          <p:nvPr>
            <p:ph type="sldNum" sz="quarter" idx="12"/>
          </p:nvPr>
        </p:nvSpPr>
        <p:spPr/>
        <p:txBody>
          <a:bodyPr/>
          <a:lstStyle/>
          <a:p>
            <a:fld id="{9410D7FE-15A0-490D-957C-537ED04DBBD3}" type="slidenum">
              <a:rPr lang="en-US" altLang="en-US" smtClean="0"/>
              <a:pPr/>
              <a:t>15</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Grp="1" noChangeArrowheads="1"/>
          </p:cNvSpPr>
          <p:nvPr>
            <p:ph type="title"/>
          </p:nvPr>
        </p:nvSpPr>
        <p:spPr/>
        <p:txBody>
          <a:bodyPr/>
          <a:lstStyle/>
          <a:p>
            <a:r>
              <a:rPr lang="en-US" dirty="0" smtClean="0"/>
              <a:t>Module </a:t>
            </a:r>
            <a:r>
              <a:rPr lang="en-US" dirty="0"/>
              <a:t>1: </a:t>
            </a:r>
            <a:r>
              <a:rPr lang="en-US" dirty="0" smtClean="0"/>
              <a:t>Wrapping up Getting Started with Python </a:t>
            </a:r>
            <a:endParaRPr lang="en-US" dirty="0"/>
          </a:p>
        </p:txBody>
      </p:sp>
      <p:sp>
        <p:nvSpPr>
          <p:cNvPr id="38915" name="Rectangle 3"/>
          <p:cNvSpPr>
            <a:spLocks noGrp="1" noChangeArrowheads="1"/>
          </p:cNvSpPr>
          <p:nvPr>
            <p:ph type="body" idx="1"/>
          </p:nvPr>
        </p:nvSpPr>
        <p:spPr/>
        <p:txBody>
          <a:bodyPr/>
          <a:lstStyle/>
          <a:p>
            <a:r>
              <a:rPr lang="en-US" dirty="0" smtClean="0"/>
              <a:t>Summary of Getting Started with Python</a:t>
            </a:r>
            <a:endParaRPr lang="en-US" dirty="0"/>
          </a:p>
          <a:p>
            <a:r>
              <a:rPr lang="en-US" dirty="0" smtClean="0"/>
              <a:t>Please hold your Q&amp;A until </a:t>
            </a:r>
          </a:p>
          <a:p>
            <a:pPr marL="349250" lvl="1" indent="0">
              <a:buNone/>
            </a:pPr>
            <a:r>
              <a:rPr lang="en-US" sz="2800" dirty="0" smtClean="0"/>
              <a:t>the presentation end.</a:t>
            </a:r>
          </a:p>
          <a:p>
            <a:r>
              <a:rPr lang="en-US" dirty="0" smtClean="0"/>
              <a:t>Coming up next, </a:t>
            </a:r>
          </a:p>
          <a:p>
            <a:pPr marL="349250" lvl="1" indent="0">
              <a:buNone/>
            </a:pPr>
            <a:r>
              <a:rPr lang="en-US" sz="2800" dirty="0" smtClean="0"/>
              <a:t>Python Graphical features in support of </a:t>
            </a:r>
          </a:p>
          <a:p>
            <a:pPr marL="349250" lvl="1" indent="0">
              <a:buNone/>
            </a:pPr>
            <a:r>
              <a:rPr lang="en-US" sz="2800" dirty="0" smtClean="0"/>
              <a:t>math and science.</a:t>
            </a:r>
            <a:endParaRPr lang="en-US" sz="2800" dirty="0"/>
          </a:p>
        </p:txBody>
      </p:sp>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FF15AE15-FA3C-4B48-B58A-B66292DF158E}" type="slidenum">
              <a:rPr lang="en-US" altLang="en-US" smtClean="0"/>
              <a:pPr/>
              <a:t>16</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21108515-2FBF-4029-9F32-55248CCAD54A}" type="slidenum">
              <a:rPr lang="en-US" altLang="en-US" smtClean="0"/>
              <a:pPr/>
              <a:t>17</a:t>
            </a:fld>
            <a:endParaRPr lang="en-US" altLang="en-US" dirty="0"/>
          </a:p>
        </p:txBody>
      </p:sp>
      <p:sp>
        <p:nvSpPr>
          <p:cNvPr id="4" name="TextBox 3"/>
          <p:cNvSpPr txBox="1"/>
          <p:nvPr/>
        </p:nvSpPr>
        <p:spPr>
          <a:xfrm>
            <a:off x="1905000" y="2298292"/>
            <a:ext cx="4495800" cy="1384995"/>
          </a:xfrm>
          <a:prstGeom prst="rect">
            <a:avLst/>
          </a:prstGeom>
          <a:noFill/>
        </p:spPr>
        <p:txBody>
          <a:bodyPr wrap="square" rtlCol="0">
            <a:spAutoFit/>
          </a:bodyPr>
          <a:lstStyle/>
          <a:p>
            <a:pPr algn="ctr"/>
            <a:r>
              <a:rPr lang="en-US" sz="2800" kern="1200" dirty="0" smtClean="0">
                <a:solidFill>
                  <a:schemeClr val="tx1"/>
                </a:solidFill>
              </a:rPr>
              <a:t>But, first some</a:t>
            </a:r>
          </a:p>
          <a:p>
            <a:pPr algn="ctr"/>
            <a:r>
              <a:rPr lang="en-US" sz="2800" dirty="0" smtClean="0"/>
              <a:t>Program examples in support of Module 1!</a:t>
            </a:r>
            <a:endParaRPr lang="en-US" sz="2800" kern="1200" dirty="0">
              <a:solidFill>
                <a:schemeClr val="tx1"/>
              </a:solidFill>
            </a:endParaRPr>
          </a:p>
        </p:txBody>
      </p:sp>
      <p:sp>
        <p:nvSpPr>
          <p:cNvPr id="5" name="TextBox 4"/>
          <p:cNvSpPr txBox="1"/>
          <p:nvPr/>
        </p:nvSpPr>
        <p:spPr>
          <a:xfrm>
            <a:off x="533400" y="533400"/>
            <a:ext cx="7239000" cy="584775"/>
          </a:xfrm>
          <a:prstGeom prst="rect">
            <a:avLst/>
          </a:prstGeom>
          <a:noFill/>
        </p:spPr>
        <p:txBody>
          <a:bodyPr wrap="square" rtlCol="0">
            <a:spAutoFit/>
          </a:bodyPr>
          <a:lstStyle/>
          <a:p>
            <a:pPr algn="ctr"/>
            <a:r>
              <a:rPr lang="en-US" sz="3200" dirty="0" smtClean="0"/>
              <a:t>Program Examples – Module 1</a:t>
            </a:r>
            <a:endParaRPr lang="en-US" sz="3200" kern="1200" dirty="0">
              <a:solidFill>
                <a:schemeClr val="tx1"/>
              </a:solidFill>
            </a:endParaRPr>
          </a:p>
        </p:txBody>
      </p:sp>
    </p:spTree>
    <p:extLst>
      <p:ext uri="{BB962C8B-B14F-4D97-AF65-F5344CB8AC3E}">
        <p14:creationId xmlns:p14="http://schemas.microsoft.com/office/powerpoint/2010/main" val="765655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Professor Reed </a:t>
            </a:r>
            <a:r>
              <a:rPr lang="en-US" dirty="0" err="1" smtClean="0"/>
              <a:t>sez</a:t>
            </a:r>
            <a:r>
              <a:rPr lang="en-US" dirty="0" smtClean="0"/>
              <a:t>:</a:t>
            </a:r>
            <a:endParaRPr lang="en-US" dirty="0"/>
          </a:p>
        </p:txBody>
      </p:sp>
      <p:sp>
        <p:nvSpPr>
          <p:cNvPr id="3" name="Content Placeholder 2"/>
          <p:cNvSpPr>
            <a:spLocks noGrp="1"/>
          </p:cNvSpPr>
          <p:nvPr>
            <p:ph idx="1"/>
          </p:nvPr>
        </p:nvSpPr>
        <p:spPr>
          <a:xfrm>
            <a:off x="457200" y="1676400"/>
            <a:ext cx="8229600" cy="3540125"/>
          </a:xfrm>
        </p:spPr>
        <p:txBody>
          <a:bodyPr/>
          <a:lstStyle/>
          <a:p>
            <a:pPr marL="0" indent="0" algn="ctr">
              <a:buNone/>
            </a:pPr>
            <a:endParaRPr lang="en-US" dirty="0" smtClean="0"/>
          </a:p>
          <a:p>
            <a:pPr marL="0" indent="0" algn="ctr">
              <a:buNone/>
            </a:pPr>
            <a:endParaRPr lang="en-US" dirty="0"/>
          </a:p>
          <a:p>
            <a:pPr marL="0" indent="0" algn="ctr">
              <a:buNone/>
            </a:pPr>
            <a:r>
              <a:rPr lang="en-US" dirty="0" smtClean="0"/>
              <a:t>“Computer Language Programming</a:t>
            </a:r>
          </a:p>
          <a:p>
            <a:pPr marL="0" indent="0" algn="ctr">
              <a:buNone/>
            </a:pPr>
            <a:r>
              <a:rPr lang="en-US" dirty="0" smtClean="0"/>
              <a:t> is</a:t>
            </a:r>
          </a:p>
          <a:p>
            <a:pPr marL="0" indent="0" algn="ctr">
              <a:buNone/>
            </a:pPr>
            <a:r>
              <a:rPr lang="en-US" dirty="0" smtClean="0"/>
              <a:t>The Business of Dealing</a:t>
            </a:r>
          </a:p>
          <a:p>
            <a:pPr marL="0" indent="0" algn="ctr">
              <a:buNone/>
            </a:pPr>
            <a:r>
              <a:rPr lang="en-US" dirty="0" smtClean="0"/>
              <a:t> with Failure!!!”</a:t>
            </a:r>
            <a:endParaRPr lang="en-US" dirty="0"/>
          </a:p>
        </p:txBody>
      </p:sp>
      <p:sp>
        <p:nvSpPr>
          <p:cNvPr id="4" name="Footer Placeholder 3"/>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5" name="Slide Number Placeholder 4"/>
          <p:cNvSpPr>
            <a:spLocks noGrp="1"/>
          </p:cNvSpPr>
          <p:nvPr>
            <p:ph type="sldNum" sz="quarter" idx="12"/>
          </p:nvPr>
        </p:nvSpPr>
        <p:spPr/>
        <p:txBody>
          <a:bodyPr/>
          <a:lstStyle/>
          <a:p>
            <a:fld id="{FF15AE15-FA3C-4B48-B58A-B66292DF158E}" type="slidenum">
              <a:rPr lang="en-US" altLang="en-US" smtClean="0"/>
              <a:pPr/>
              <a:t>18</a:t>
            </a:fld>
            <a:endParaRPr lang="en-US" altLang="en-US" dirty="0"/>
          </a:p>
        </p:txBody>
      </p:sp>
    </p:spTree>
    <p:extLst>
      <p:ext uri="{BB962C8B-B14F-4D97-AF65-F5344CB8AC3E}">
        <p14:creationId xmlns:p14="http://schemas.microsoft.com/office/powerpoint/2010/main" val="516853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21108515-2FBF-4029-9F32-55248CCAD54A}" type="slidenum">
              <a:rPr lang="en-US" altLang="en-US" smtClean="0"/>
              <a:pPr/>
              <a:t>19</a:t>
            </a:fld>
            <a:endParaRPr lang="en-US" alt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60143" y="1649946"/>
            <a:ext cx="2874034" cy="4598454"/>
          </a:xfrm>
          <a:prstGeom prst="rect">
            <a:avLst/>
          </a:prstGeom>
        </p:spPr>
      </p:pic>
      <p:sp>
        <p:nvSpPr>
          <p:cNvPr id="5" name="TextBox 4"/>
          <p:cNvSpPr txBox="1"/>
          <p:nvPr/>
        </p:nvSpPr>
        <p:spPr>
          <a:xfrm>
            <a:off x="2209800" y="609600"/>
            <a:ext cx="3657600" cy="461665"/>
          </a:xfrm>
          <a:prstGeom prst="rect">
            <a:avLst/>
          </a:prstGeom>
          <a:noFill/>
        </p:spPr>
        <p:txBody>
          <a:bodyPr wrap="square" rtlCol="0">
            <a:spAutoFit/>
          </a:bodyPr>
          <a:lstStyle/>
          <a:p>
            <a:pPr algn="ctr"/>
            <a:r>
              <a:rPr lang="en-US" sz="2400" dirty="0" smtClean="0"/>
              <a:t>You have FEARS!!!</a:t>
            </a:r>
            <a:endParaRPr lang="en-US" sz="2400" kern="1200" dirty="0">
              <a:solidFill>
                <a:schemeClr val="tx1"/>
              </a:solidFill>
            </a:endParaRPr>
          </a:p>
        </p:txBody>
      </p:sp>
    </p:spTree>
    <p:extLst>
      <p:ext uri="{BB962C8B-B14F-4D97-AF65-F5344CB8AC3E}">
        <p14:creationId xmlns:p14="http://schemas.microsoft.com/office/powerpoint/2010/main" val="26744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6880" y="83881"/>
            <a:ext cx="8997120" cy="668592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4091518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Program Computers?</a:t>
            </a:r>
            <a:endParaRPr lang="en-US" dirty="0"/>
          </a:p>
        </p:txBody>
      </p:sp>
      <p:sp>
        <p:nvSpPr>
          <p:cNvPr id="3" name="Footer Placeholder 2"/>
          <p:cNvSpPr>
            <a:spLocks noGrp="1"/>
          </p:cNvSpPr>
          <p:nvPr>
            <p:ph type="ftr" sz="quarter" idx="11"/>
          </p:nvPr>
        </p:nvSpPr>
        <p:spPr/>
        <p:txBody>
          <a:bodyPr/>
          <a:lstStyle/>
          <a:p>
            <a:r>
              <a:rPr lang="en-US" altLang="en-US" dirty="0" smtClean="0"/>
              <a:t>Copyright (c) 2013 -- </a:t>
            </a:r>
            <a:r>
              <a:rPr lang="en-US" altLang="en-US" dirty="0" err="1" smtClean="0"/>
              <a:t>ProfJRR</a:t>
            </a:r>
            <a:r>
              <a:rPr lang="en-US" altLang="en-US" dirty="0" smtClean="0"/>
              <a:t> Columbus, OH. All Rights Reserved.</a:t>
            </a:r>
            <a:endParaRPr lang="en-US" altLang="en-US" dirty="0"/>
          </a:p>
        </p:txBody>
      </p:sp>
      <p:sp>
        <p:nvSpPr>
          <p:cNvPr id="4" name="Slide Number Placeholder 3"/>
          <p:cNvSpPr>
            <a:spLocks noGrp="1"/>
          </p:cNvSpPr>
          <p:nvPr>
            <p:ph type="sldNum" sz="quarter" idx="12"/>
          </p:nvPr>
        </p:nvSpPr>
        <p:spPr/>
        <p:txBody>
          <a:bodyPr/>
          <a:lstStyle/>
          <a:p>
            <a:fld id="{9C475DFD-1CEE-466C-8186-A858E7059066}" type="slidenum">
              <a:rPr lang="en-US" altLang="en-US" smtClean="0"/>
              <a:pPr/>
              <a:t>20</a:t>
            </a:fld>
            <a:endParaRPr lang="en-US" altLang="en-US" dirty="0"/>
          </a:p>
        </p:txBody>
      </p:sp>
      <p:sp>
        <p:nvSpPr>
          <p:cNvPr id="5" name="TextBox 4"/>
          <p:cNvSpPr txBox="1"/>
          <p:nvPr/>
        </p:nvSpPr>
        <p:spPr>
          <a:xfrm>
            <a:off x="1951383" y="2590800"/>
            <a:ext cx="4572000" cy="2246769"/>
          </a:xfrm>
          <a:prstGeom prst="rect">
            <a:avLst/>
          </a:prstGeom>
          <a:noFill/>
        </p:spPr>
        <p:txBody>
          <a:bodyPr wrap="square" rtlCol="0">
            <a:spAutoFit/>
          </a:bodyPr>
          <a:lstStyle/>
          <a:p>
            <a:pPr algn="ctr"/>
            <a:r>
              <a:rPr lang="en-US" sz="2800" b="1" kern="1200" dirty="0" smtClean="0">
                <a:solidFill>
                  <a:schemeClr val="tx1"/>
                </a:solidFill>
              </a:rPr>
              <a:t>Can Help Your Students develop</a:t>
            </a:r>
          </a:p>
          <a:p>
            <a:pPr algn="ctr"/>
            <a:r>
              <a:rPr lang="en-US" sz="2800" b="1" dirty="0" smtClean="0"/>
              <a:t>Problem Solving</a:t>
            </a:r>
          </a:p>
          <a:p>
            <a:pPr algn="ctr"/>
            <a:r>
              <a:rPr lang="en-US" sz="2800" b="1" dirty="0"/>
              <a:t>a</a:t>
            </a:r>
            <a:r>
              <a:rPr lang="en-US" sz="2800" b="1" kern="1200" dirty="0" smtClean="0">
                <a:solidFill>
                  <a:schemeClr val="tx1"/>
                </a:solidFill>
              </a:rPr>
              <a:t>nd</a:t>
            </a:r>
          </a:p>
          <a:p>
            <a:pPr algn="ctr"/>
            <a:r>
              <a:rPr lang="en-US" sz="2800" b="1" dirty="0" smtClean="0"/>
              <a:t>Researching Skills!</a:t>
            </a:r>
            <a:endParaRPr lang="en-US" sz="2800" b="1" kern="1200" dirty="0">
              <a:solidFill>
                <a:schemeClr val="tx1"/>
              </a:solidFill>
            </a:endParaRPr>
          </a:p>
        </p:txBody>
      </p:sp>
    </p:spTree>
    <p:extLst>
      <p:ext uri="{BB962C8B-B14F-4D97-AF65-F5344CB8AC3E}">
        <p14:creationId xmlns:p14="http://schemas.microsoft.com/office/powerpoint/2010/main" val="39133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anim calcmode="lin" valueType="num">
                                      <p:cBhvr>
                                        <p:cTn id="8" dur="2000" fill="hold"/>
                                        <p:tgtEl>
                                          <p:spTgt spid="5"/>
                                        </p:tgtEl>
                                        <p:attrNameLst>
                                          <p:attrName>ppt_w</p:attrName>
                                        </p:attrNameLst>
                                      </p:cBhvr>
                                      <p:tavLst>
                                        <p:tav tm="0" fmla="#ppt_w*sin(2.5*pi*$)">
                                          <p:val>
                                            <p:fltVal val="0"/>
                                          </p:val>
                                        </p:tav>
                                        <p:tav tm="100000">
                                          <p:val>
                                            <p:fltVal val="1"/>
                                          </p:val>
                                        </p:tav>
                                      </p:tavLst>
                                    </p:anim>
                                    <p:anim calcmode="lin" valueType="num">
                                      <p:cBhvr>
                                        <p:cTn id="9" dur="20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
          <p:cNvSpPr>
            <a:spLocks noGrp="1" noChangeArrowheads="1"/>
          </p:cNvSpPr>
          <p:nvPr>
            <p:ph type="title"/>
          </p:nvPr>
        </p:nvSpPr>
        <p:spPr>
          <a:xfrm>
            <a:off x="456481" y="273960"/>
            <a:ext cx="8223840" cy="1140480"/>
          </a:xfrm>
          <a:ln/>
        </p:spPr>
        <p:txBody>
          <a:bodyPr/>
          <a:lstStyle/>
          <a:p>
            <a:pPr>
              <a:tabLst>
                <a:tab pos="0" algn="l"/>
                <a:tab pos="414726" algn="l"/>
                <a:tab pos="829452" algn="l"/>
                <a:tab pos="1244178" algn="l"/>
                <a:tab pos="1658904" algn="l"/>
                <a:tab pos="2073631" algn="l"/>
                <a:tab pos="2488357" algn="l"/>
                <a:tab pos="2903083" algn="l"/>
                <a:tab pos="3317809" algn="l"/>
                <a:tab pos="3732535" algn="l"/>
                <a:tab pos="4147261" algn="l"/>
                <a:tab pos="4561987" algn="l"/>
                <a:tab pos="4976713" algn="l"/>
                <a:tab pos="5391440" algn="l"/>
                <a:tab pos="5806166" algn="l"/>
                <a:tab pos="6220892" algn="l"/>
                <a:tab pos="6635618" algn="l"/>
                <a:tab pos="7050344" algn="l"/>
                <a:tab pos="7465070" algn="l"/>
                <a:tab pos="7879796" algn="l"/>
                <a:tab pos="8294522" algn="l"/>
              </a:tabLst>
            </a:pPr>
            <a:r>
              <a:rPr lang="en-US" u="sng">
                <a:solidFill>
                  <a:srgbClr val="B80047"/>
                </a:solidFill>
              </a:rPr>
              <a:t>The “thumbers”!</a:t>
            </a: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0321" y="1410121"/>
            <a:ext cx="8460000" cy="472752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819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88320" y="2004840"/>
            <a:ext cx="3427200" cy="338688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1953765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5" presetClass="entr" fill="hold" nodeType="clickEffect">
                                  <p:stCondLst>
                                    <p:cond delay="0"/>
                                  </p:stCondLst>
                                  <p:childTnLst>
                                    <p:set>
                                      <p:cBhvr additive="repl">
                                        <p:cTn id="6" dur="1" fill="hold">
                                          <p:stCondLst>
                                            <p:cond delay="0"/>
                                          </p:stCondLst>
                                        </p:cTn>
                                        <p:tgtEl>
                                          <p:spTgt spid="8195"/>
                                        </p:tgtEl>
                                        <p:attrNameLst>
                                          <p:attrName>style.visibility</p:attrName>
                                        </p:attrNameLst>
                                      </p:cBhvr>
                                      <p:to>
                                        <p:strVal val="visible"/>
                                      </p:to>
                                    </p:set>
                                    <p:animEffect transition="in" filter="fade">
                                      <p:cBhvr additive="repl">
                                        <p:cTn id="7" dur="2000"/>
                                        <p:tgtEl>
                                          <p:spTgt spid="8195"/>
                                        </p:tgtEl>
                                      </p:cBhvr>
                                    </p:animEffect>
                                    <p:anim calcmode="lin" valueType="num">
                                      <p:cBhvr additive="repl">
                                        <p:cTn id="8" dur="2000" fill="hold"/>
                                        <p:tgtEl>
                                          <p:spTgt spid="8195"/>
                                        </p:tgtEl>
                                        <p:attrNameLst>
                                          <p:attrName>r</p:attrName>
                                        </p:attrNameLst>
                                      </p:cBhvr>
                                      <p:tavLst>
                                        <p:tav tm="100000">
                                          <p:val>
                                            <p:strVal val="720"/>
                                          </p:val>
                                        </p:tav>
                                        <p:tav>
                                          <p:val>
                                            <p:strVal val="0"/>
                                          </p:val>
                                        </p:tav>
                                      </p:tavLst>
                                    </p:anim>
                                    <p:anim calcmode="lin" valueType="num">
                                      <p:cBhvr additive="repl">
                                        <p:cTn id="9" dur="2000" fill="hold"/>
                                        <p:tgtEl>
                                          <p:spTgt spid="8195"/>
                                        </p:tgtEl>
                                        <p:attrNameLst>
                                          <p:attrName>ppt_h</p:attrName>
                                        </p:attrNameLst>
                                      </p:cBhvr>
                                      <p:tavLst>
                                        <p:tav tm="100000">
                                          <p:val>
                                            <p:strVal val="0"/>
                                          </p:val>
                                        </p:tav>
                                        <p:tav>
                                          <p:val>
                                            <p:strVal val="#ppt_h"/>
                                          </p:val>
                                        </p:tav>
                                      </p:tavLst>
                                    </p:anim>
                                    <p:anim calcmode="lin" valueType="num">
                                      <p:cBhvr additive="repl">
                                        <p:cTn id="10" dur="2000" fill="hold"/>
                                        <p:tgtEl>
                                          <p:spTgt spid="8195"/>
                                        </p:tgtEl>
                                        <p:attrNameLst>
                                          <p:attrName>ppt_w</p:attrName>
                                        </p:attrNameLst>
                                      </p:cBhvr>
                                      <p:tavLst>
                                        <p:tav tm="100000">
                                          <p:val>
                                            <p:strVal val="0"/>
                                          </p:val>
                                        </p:tav>
                                        <p:tav>
                                          <p:val>
                                            <p:strVal val="#ppt_w"/>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Professor Reed </a:t>
            </a:r>
            <a:r>
              <a:rPr lang="en-US" dirty="0" err="1" smtClean="0"/>
              <a:t>sez</a:t>
            </a:r>
            <a:r>
              <a:rPr lang="en-US" dirty="0" smtClean="0"/>
              <a:t>:</a:t>
            </a:r>
            <a:endParaRPr lang="en-US" dirty="0"/>
          </a:p>
        </p:txBody>
      </p:sp>
      <p:sp>
        <p:nvSpPr>
          <p:cNvPr id="3" name="Content Placeholder 2"/>
          <p:cNvSpPr>
            <a:spLocks noGrp="1"/>
          </p:cNvSpPr>
          <p:nvPr>
            <p:ph idx="1"/>
          </p:nvPr>
        </p:nvSpPr>
        <p:spPr>
          <a:xfrm>
            <a:off x="457200" y="1828800"/>
            <a:ext cx="7543800" cy="4267200"/>
          </a:xfrm>
        </p:spPr>
        <p:txBody>
          <a:bodyPr/>
          <a:lstStyle/>
          <a:p>
            <a:pPr marL="0" indent="0" algn="ctr">
              <a:buNone/>
            </a:pPr>
            <a:r>
              <a:rPr lang="en-US" dirty="0" smtClean="0"/>
              <a:t>“Computer Language Programming</a:t>
            </a:r>
          </a:p>
          <a:p>
            <a:pPr marL="0" indent="0" algn="ctr">
              <a:buNone/>
            </a:pPr>
            <a:r>
              <a:rPr lang="en-US" dirty="0" smtClean="0"/>
              <a:t> is understanding that</a:t>
            </a:r>
          </a:p>
          <a:p>
            <a:pPr marL="0" indent="0" algn="ctr">
              <a:buNone/>
            </a:pPr>
            <a:r>
              <a:rPr lang="en-US" u="sng" dirty="0" smtClean="0"/>
              <a:t>ALL</a:t>
            </a:r>
            <a:r>
              <a:rPr lang="en-US" dirty="0" smtClean="0"/>
              <a:t> Computer Programs</a:t>
            </a:r>
          </a:p>
          <a:p>
            <a:pPr marL="0" indent="0" algn="ctr">
              <a:buNone/>
            </a:pPr>
            <a:r>
              <a:rPr lang="en-US" dirty="0"/>
              <a:t>o</a:t>
            </a:r>
            <a:r>
              <a:rPr lang="en-US" dirty="0" smtClean="0"/>
              <a:t>nly work part of the time???”</a:t>
            </a:r>
          </a:p>
          <a:p>
            <a:pPr marL="0" indent="0" algn="ctr">
              <a:buNone/>
            </a:pPr>
            <a:endParaRPr lang="en-US" dirty="0" smtClean="0"/>
          </a:p>
          <a:p>
            <a:pPr marL="0" indent="0" algn="ctr">
              <a:buNone/>
            </a:pPr>
            <a:r>
              <a:rPr lang="en-US" dirty="0" smtClean="0"/>
              <a:t>“Computer Programs only work for </a:t>
            </a:r>
          </a:p>
          <a:p>
            <a:pPr marL="0" indent="0" algn="ctr">
              <a:buNone/>
            </a:pPr>
            <a:r>
              <a:rPr lang="en-US" dirty="0"/>
              <a:t>s</a:t>
            </a:r>
            <a:r>
              <a:rPr lang="en-US" dirty="0" smtClean="0"/>
              <a:t>ome of the time </a:t>
            </a:r>
            <a:r>
              <a:rPr lang="en-US" smtClean="0"/>
              <a:t>for very specific</a:t>
            </a:r>
            <a:endParaRPr lang="en-US" dirty="0" smtClean="0"/>
          </a:p>
          <a:p>
            <a:pPr marL="0" indent="0" algn="ctr">
              <a:buNone/>
            </a:pPr>
            <a:r>
              <a:rPr lang="en-US" dirty="0" smtClean="0"/>
              <a:t>circumstances…”</a:t>
            </a:r>
          </a:p>
          <a:p>
            <a:pPr marL="0" indent="0" algn="ctr">
              <a:buNone/>
            </a:pPr>
            <a:r>
              <a:rPr lang="en-US" dirty="0" smtClean="0"/>
              <a:t> </a:t>
            </a:r>
            <a:endParaRPr lang="en-US" dirty="0"/>
          </a:p>
        </p:txBody>
      </p:sp>
      <p:sp>
        <p:nvSpPr>
          <p:cNvPr id="5" name="Slide Number Placeholder 4"/>
          <p:cNvSpPr>
            <a:spLocks noGrp="1"/>
          </p:cNvSpPr>
          <p:nvPr>
            <p:ph type="sldNum" sz="quarter" idx="12"/>
          </p:nvPr>
        </p:nvSpPr>
        <p:spPr/>
        <p:txBody>
          <a:bodyPr/>
          <a:lstStyle/>
          <a:p>
            <a:fld id="{FF15AE15-FA3C-4B48-B58A-B66292DF158E}" type="slidenum">
              <a:rPr lang="en-US" altLang="en-US" smtClean="0"/>
              <a:pPr/>
              <a:t>22</a:t>
            </a:fld>
            <a:endParaRPr lang="en-US" altLang="en-US" dirty="0"/>
          </a:p>
        </p:txBody>
      </p:sp>
      <p:sp>
        <p:nvSpPr>
          <p:cNvPr id="6" name="Footer Placeholder 2"/>
          <p:cNvSpPr>
            <a:spLocks noGrp="1"/>
          </p:cNvSpPr>
          <p:nvPr>
            <p:ph type="ftr" sz="quarter" idx="11"/>
          </p:nvPr>
        </p:nvSpPr>
        <p:spPr>
          <a:xfrm>
            <a:off x="3124200" y="6248400"/>
            <a:ext cx="2895600" cy="457200"/>
          </a:xfrm>
        </p:spPr>
        <p:txBody>
          <a:bodyPr/>
          <a:lstStyle/>
          <a:p>
            <a:r>
              <a:rPr lang="en-US" altLang="en-US" dirty="0" smtClean="0"/>
              <a:t>Copyright (c) 2013 -- </a:t>
            </a:r>
            <a:r>
              <a:rPr lang="en-US" altLang="en-US" dirty="0" err="1" smtClean="0"/>
              <a:t>ProfJRR</a:t>
            </a:r>
            <a:r>
              <a:rPr lang="en-US" altLang="en-US" dirty="0" smtClean="0"/>
              <a:t> Columbus, OH. All Rights Reserved.</a:t>
            </a:r>
            <a:endParaRPr lang="en-US" altLang="en-US" dirty="0"/>
          </a:p>
        </p:txBody>
      </p:sp>
    </p:spTree>
    <p:extLst>
      <p:ext uri="{BB962C8B-B14F-4D97-AF65-F5344CB8AC3E}">
        <p14:creationId xmlns:p14="http://schemas.microsoft.com/office/powerpoint/2010/main" val="1280055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p:txBody>
          <a:bodyPr/>
          <a:lstStyle/>
          <a:p>
            <a:pPr algn="ctr"/>
            <a:r>
              <a:rPr lang="en-US" dirty="0" smtClean="0"/>
              <a:t>Module </a:t>
            </a:r>
            <a:r>
              <a:rPr lang="en-US" dirty="0"/>
              <a:t>2: </a:t>
            </a:r>
            <a:r>
              <a:rPr lang="en-US" dirty="0" smtClean="0"/>
              <a:t>Objectives (graphics)</a:t>
            </a:r>
            <a:endParaRPr lang="en-US" dirty="0"/>
          </a:p>
        </p:txBody>
      </p:sp>
      <p:sp>
        <p:nvSpPr>
          <p:cNvPr id="43011" name="Rectangle 3"/>
          <p:cNvSpPr>
            <a:spLocks noGrp="1" noChangeArrowheads="1"/>
          </p:cNvSpPr>
          <p:nvPr>
            <p:ph type="body" idx="1"/>
          </p:nvPr>
        </p:nvSpPr>
        <p:spPr/>
        <p:txBody>
          <a:bodyPr/>
          <a:lstStyle/>
          <a:p>
            <a:r>
              <a:rPr lang="en-US" dirty="0" smtClean="0"/>
              <a:t>Going further with Python Computer Programming Language.</a:t>
            </a:r>
            <a:endParaRPr lang="en-US" dirty="0"/>
          </a:p>
          <a:p>
            <a:r>
              <a:rPr lang="en-US" dirty="0" smtClean="0"/>
              <a:t>Using Python Programming Language for multiple disciplines in the Classroom.</a:t>
            </a:r>
          </a:p>
          <a:p>
            <a:r>
              <a:rPr lang="en-US" dirty="0" smtClean="0"/>
              <a:t>Exploring Python’s graphical features in support of math and science studies. </a:t>
            </a:r>
            <a:endParaRPr lang="en-US" dirty="0"/>
          </a:p>
        </p:txBody>
      </p:sp>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FF15AE15-FA3C-4B48-B58A-B66292DF158E}" type="slidenum">
              <a:rPr lang="en-US" altLang="en-US" smtClean="0"/>
              <a:pPr/>
              <a:t>23</a:t>
            </a:fld>
            <a:endParaRPr lang="en-US" alt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4660624"/>
            <a:ext cx="2276475" cy="2190750"/>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9100" y="4687226"/>
            <a:ext cx="1452436" cy="156117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96326" y="4400144"/>
            <a:ext cx="1590474" cy="171219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21108515-2FBF-4029-9F32-55248CCAD54A}" type="slidenum">
              <a:rPr lang="en-US" altLang="en-US" smtClean="0"/>
              <a:pPr/>
              <a:t>24</a:t>
            </a:fld>
            <a:endParaRPr lang="en-US" altLang="en-US" dirty="0"/>
          </a:p>
        </p:txBody>
      </p:sp>
      <p:sp>
        <p:nvSpPr>
          <p:cNvPr id="4" name="TextBox 3"/>
          <p:cNvSpPr txBox="1"/>
          <p:nvPr/>
        </p:nvSpPr>
        <p:spPr>
          <a:xfrm>
            <a:off x="2857500" y="228600"/>
            <a:ext cx="3429000" cy="954107"/>
          </a:xfrm>
          <a:prstGeom prst="rect">
            <a:avLst/>
          </a:prstGeom>
          <a:noFill/>
        </p:spPr>
        <p:txBody>
          <a:bodyPr wrap="square" rtlCol="0">
            <a:spAutoFit/>
          </a:bodyPr>
          <a:lstStyle/>
          <a:p>
            <a:pPr algn="ctr"/>
            <a:r>
              <a:rPr lang="en-US" sz="2800" kern="1200" dirty="0" smtClean="0">
                <a:solidFill>
                  <a:schemeClr val="tx1"/>
                </a:solidFill>
                <a:latin typeface="Arial" charset="0"/>
                <a:ea typeface="+mn-ea"/>
                <a:cs typeface="+mn-cs"/>
              </a:rPr>
              <a:t>Something Important To Say!</a:t>
            </a:r>
            <a:endParaRPr lang="en-US" sz="2800" kern="1200" dirty="0">
              <a:solidFill>
                <a:schemeClr val="tx1"/>
              </a:solidFill>
              <a:latin typeface="Arial" charset="0"/>
              <a:ea typeface="+mn-ea"/>
              <a:cs typeface="+mn-cs"/>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6832" y="2438400"/>
            <a:ext cx="8319968" cy="2586990"/>
          </a:xfrm>
          <a:prstGeom prst="rect">
            <a:avLst/>
          </a:prstGeom>
        </p:spPr>
      </p:pic>
    </p:spTree>
    <p:extLst>
      <p:ext uri="{BB962C8B-B14F-4D97-AF65-F5344CB8AC3E}">
        <p14:creationId xmlns:p14="http://schemas.microsoft.com/office/powerpoint/2010/main" val="1337098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dirty="0" smtClean="0"/>
              <a:t>Module </a:t>
            </a:r>
            <a:r>
              <a:rPr lang="en-US" dirty="0"/>
              <a:t>2: </a:t>
            </a:r>
            <a:r>
              <a:rPr lang="en-US" dirty="0" smtClean="0"/>
              <a:t>Why Use Python?</a:t>
            </a:r>
            <a:endParaRPr lang="en-US" dirty="0"/>
          </a:p>
        </p:txBody>
      </p:sp>
      <p:sp>
        <p:nvSpPr>
          <p:cNvPr id="35843" name="Rectangle 3"/>
          <p:cNvSpPr>
            <a:spLocks noGrp="1" noChangeArrowheads="1"/>
          </p:cNvSpPr>
          <p:nvPr>
            <p:ph type="body" sz="half" idx="1"/>
          </p:nvPr>
        </p:nvSpPr>
        <p:spPr>
          <a:xfrm>
            <a:off x="228600" y="1719262"/>
            <a:ext cx="4572000" cy="4757737"/>
          </a:xfrm>
        </p:spPr>
        <p:txBody>
          <a:bodyPr/>
          <a:lstStyle/>
          <a:p>
            <a:r>
              <a:rPr lang="en-US" sz="2600" dirty="0" smtClean="0"/>
              <a:t>Extremely rich graphical environment.</a:t>
            </a:r>
            <a:endParaRPr lang="en-US" sz="2600" dirty="0"/>
          </a:p>
          <a:p>
            <a:r>
              <a:rPr lang="en-US" sz="2600" dirty="0" smtClean="0"/>
              <a:t>Simple enough for use by even the most beginner of programming student to have success incorporating computer graphics into their math and science projects.</a:t>
            </a:r>
            <a:endParaRPr lang="en-US" sz="2600" dirty="0"/>
          </a:p>
          <a:p>
            <a:r>
              <a:rPr lang="en-US" sz="2600" dirty="0" smtClean="0"/>
              <a:t>Graph comparing popular </a:t>
            </a:r>
            <a:r>
              <a:rPr lang="en-US" sz="2600" smtClean="0"/>
              <a:t>computer program languages</a:t>
            </a:r>
            <a:r>
              <a:rPr lang="en-US" sz="2600" dirty="0" smtClean="0"/>
              <a:t>.</a:t>
            </a:r>
            <a:endParaRPr lang="en-US" sz="2200" dirty="0"/>
          </a:p>
        </p:txBody>
      </p:sp>
      <p:graphicFrame>
        <p:nvGraphicFramePr>
          <p:cNvPr id="4" name="Content Placeholder 3"/>
          <p:cNvGraphicFramePr>
            <a:graphicFrameLocks noGrp="1"/>
          </p:cNvGraphicFramePr>
          <p:nvPr>
            <p:ph sz="half" idx="2"/>
            <p:extLst>
              <p:ext uri="{D42A27DB-BD31-4B8C-83A1-F6EECF244321}">
                <p14:modId xmlns:p14="http://schemas.microsoft.com/office/powerpoint/2010/main" val="1501128003"/>
              </p:ext>
            </p:extLst>
          </p:nvPr>
        </p:nvGraphicFramePr>
        <p:xfrm>
          <a:off x="5078896" y="1686132"/>
          <a:ext cx="3912704" cy="4411662"/>
        </p:xfrm>
        <a:graphic>
          <a:graphicData uri="http://schemas.openxmlformats.org/drawingml/2006/chart">
            <c:chart xmlns:c="http://schemas.openxmlformats.org/drawingml/2006/chart" xmlns:r="http://schemas.openxmlformats.org/officeDocument/2006/relationships" r:id="rId2"/>
          </a:graphicData>
        </a:graphic>
      </p:graphicFrame>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9410D7FE-15A0-490D-957C-537ED04DBBD3}" type="slidenum">
              <a:rPr lang="en-US" altLang="en-US" smtClean="0"/>
              <a:pPr/>
              <a:t>25</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a:xfrm>
            <a:off x="486177" y="0"/>
            <a:ext cx="7391400" cy="2057400"/>
          </a:xfrm>
        </p:spPr>
        <p:txBody>
          <a:bodyPr/>
          <a:lstStyle/>
          <a:p>
            <a:r>
              <a:rPr lang="en-US" dirty="0" smtClean="0"/>
              <a:t>Module </a:t>
            </a:r>
            <a:r>
              <a:rPr lang="en-US" dirty="0"/>
              <a:t>2: </a:t>
            </a:r>
            <a:r>
              <a:rPr lang="en-US" dirty="0" smtClean="0"/>
              <a:t>Wrapping up using the graphical features of Python.</a:t>
            </a:r>
            <a:endParaRPr lang="en-US" dirty="0"/>
          </a:p>
        </p:txBody>
      </p:sp>
      <p:sp>
        <p:nvSpPr>
          <p:cNvPr id="39939" name="Rectangle 3"/>
          <p:cNvSpPr>
            <a:spLocks noGrp="1" noChangeArrowheads="1"/>
          </p:cNvSpPr>
          <p:nvPr>
            <p:ph type="body" idx="1"/>
          </p:nvPr>
        </p:nvSpPr>
        <p:spPr>
          <a:xfrm>
            <a:off x="457200" y="2133599"/>
            <a:ext cx="7620000" cy="3997325"/>
          </a:xfrm>
        </p:spPr>
        <p:txBody>
          <a:bodyPr/>
          <a:lstStyle/>
          <a:p>
            <a:r>
              <a:rPr lang="en-US" dirty="0" smtClean="0"/>
              <a:t>Summary of using Python graphical features for math and  science in the Classroom.</a:t>
            </a:r>
            <a:endParaRPr lang="en-US" dirty="0"/>
          </a:p>
          <a:p>
            <a:r>
              <a:rPr lang="en-US" dirty="0" smtClean="0"/>
              <a:t>Again, please hold your questions until the end of </a:t>
            </a:r>
            <a:r>
              <a:rPr lang="en-US" smtClean="0"/>
              <a:t>my entire </a:t>
            </a:r>
            <a:r>
              <a:rPr lang="en-US" dirty="0" smtClean="0"/>
              <a:t>presentation.</a:t>
            </a:r>
          </a:p>
          <a:p>
            <a:r>
              <a:rPr lang="en-US" u="sng" dirty="0" smtClean="0"/>
              <a:t>Coming up next.</a:t>
            </a:r>
          </a:p>
          <a:p>
            <a:pPr marL="349250" lvl="1" indent="0">
              <a:buNone/>
            </a:pPr>
            <a:r>
              <a:rPr lang="en-US" dirty="0" smtClean="0"/>
              <a:t>Demonstration of the real power of Python Computer Programming Language.</a:t>
            </a:r>
            <a:endParaRPr lang="en-US" dirty="0"/>
          </a:p>
        </p:txBody>
      </p:sp>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FF15AE15-FA3C-4B48-B58A-B66292DF158E}" type="slidenum">
              <a:rPr lang="en-US" altLang="en-US" smtClean="0"/>
              <a:pPr/>
              <a:t>26</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21108515-2FBF-4029-9F32-55248CCAD54A}" type="slidenum">
              <a:rPr lang="en-US" altLang="en-US" smtClean="0"/>
              <a:pPr/>
              <a:t>27</a:t>
            </a:fld>
            <a:endParaRPr lang="en-US" altLang="en-US" dirty="0"/>
          </a:p>
        </p:txBody>
      </p:sp>
      <p:sp>
        <p:nvSpPr>
          <p:cNvPr id="4" name="TextBox 3"/>
          <p:cNvSpPr txBox="1"/>
          <p:nvPr/>
        </p:nvSpPr>
        <p:spPr>
          <a:xfrm>
            <a:off x="1905000" y="2298292"/>
            <a:ext cx="4495800" cy="1384995"/>
          </a:xfrm>
          <a:prstGeom prst="rect">
            <a:avLst/>
          </a:prstGeom>
          <a:noFill/>
        </p:spPr>
        <p:txBody>
          <a:bodyPr wrap="square" rtlCol="0">
            <a:spAutoFit/>
          </a:bodyPr>
          <a:lstStyle/>
          <a:p>
            <a:pPr algn="ctr"/>
            <a:r>
              <a:rPr lang="en-US" sz="2800" kern="1200" dirty="0" smtClean="0">
                <a:solidFill>
                  <a:schemeClr val="tx1"/>
                </a:solidFill>
              </a:rPr>
              <a:t>But, first some</a:t>
            </a:r>
          </a:p>
          <a:p>
            <a:pPr algn="ctr"/>
            <a:r>
              <a:rPr lang="en-US" sz="2800" dirty="0" smtClean="0"/>
              <a:t>Program examples in support of Module 2!</a:t>
            </a:r>
            <a:endParaRPr lang="en-US" sz="2800" kern="1200" dirty="0">
              <a:solidFill>
                <a:schemeClr val="tx1"/>
              </a:solidFill>
            </a:endParaRPr>
          </a:p>
        </p:txBody>
      </p:sp>
      <p:sp>
        <p:nvSpPr>
          <p:cNvPr id="5" name="TextBox 4"/>
          <p:cNvSpPr txBox="1"/>
          <p:nvPr/>
        </p:nvSpPr>
        <p:spPr>
          <a:xfrm>
            <a:off x="533400" y="533400"/>
            <a:ext cx="7239000" cy="1077218"/>
          </a:xfrm>
          <a:prstGeom prst="rect">
            <a:avLst/>
          </a:prstGeom>
          <a:noFill/>
        </p:spPr>
        <p:txBody>
          <a:bodyPr wrap="square" rtlCol="0">
            <a:spAutoFit/>
          </a:bodyPr>
          <a:lstStyle/>
          <a:p>
            <a:pPr algn="ctr"/>
            <a:r>
              <a:rPr lang="en-US" sz="3200" dirty="0" smtClean="0"/>
              <a:t>Program Examples – Module 2</a:t>
            </a:r>
          </a:p>
          <a:p>
            <a:pPr algn="ctr"/>
            <a:r>
              <a:rPr lang="en-US" sz="3200" kern="1200" dirty="0" smtClean="0">
                <a:solidFill>
                  <a:schemeClr val="tx1"/>
                </a:solidFill>
              </a:rPr>
              <a:t>Python Graphics</a:t>
            </a:r>
            <a:endParaRPr lang="en-US" sz="3200" kern="1200" dirty="0">
              <a:solidFill>
                <a:schemeClr val="tx1"/>
              </a:solidFill>
            </a:endParaRPr>
          </a:p>
        </p:txBody>
      </p:sp>
    </p:spTree>
    <p:extLst>
      <p:ext uri="{BB962C8B-B14F-4D97-AF65-F5344CB8AC3E}">
        <p14:creationId xmlns:p14="http://schemas.microsoft.com/office/powerpoint/2010/main" val="118933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p:cNvSpPr>
            <a:spLocks noGrp="1" noChangeArrowheads="1"/>
          </p:cNvSpPr>
          <p:nvPr>
            <p:ph type="title"/>
          </p:nvPr>
        </p:nvSpPr>
        <p:spPr>
          <a:xfrm>
            <a:off x="456481" y="273961"/>
            <a:ext cx="8228160" cy="1144800"/>
          </a:xfrm>
          <a:ln/>
        </p:spPr>
        <p:txBody>
          <a:bodyPr vert="horz" wrap="square" lIns="91440" tIns="35202" rIns="91440" bIns="45720" numCol="1" anchor="b" anchorCtr="0" compatLnSpc="1">
            <a:prstTxWarp prst="textNoShape">
              <a:avLst/>
            </a:prstTxWarp>
          </a:bodyPr>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u="sng"/>
              <a:t>Curiosity's Seven Minutes of Terror</a:t>
            </a:r>
          </a:p>
        </p:txBody>
      </p:sp>
      <p:sp>
        <p:nvSpPr>
          <p:cNvPr id="5122" name="Text Box 2"/>
          <p:cNvSpPr txBox="1">
            <a:spLocks noChangeArrowheads="1"/>
          </p:cNvSpPr>
          <p:nvPr/>
        </p:nvSpPr>
        <p:spPr bwMode="auto">
          <a:xfrm>
            <a:off x="1160640" y="2323081"/>
            <a:ext cx="6635520" cy="712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1638" tIns="60020" rIns="81638" bIns="40819"/>
          <a:lstStyle>
            <a:lvl1pPr>
              <a:tabLst>
                <a:tab pos="723900" algn="l"/>
                <a:tab pos="1447800" algn="l"/>
                <a:tab pos="2171700" algn="l"/>
                <a:tab pos="2895600" algn="l"/>
                <a:tab pos="3619500" algn="l"/>
                <a:tab pos="4343400" algn="l"/>
                <a:tab pos="5067300" algn="l"/>
                <a:tab pos="5791200" algn="l"/>
                <a:tab pos="6515100" algn="l"/>
                <a:tab pos="7239000" algn="l"/>
              </a:tabLst>
              <a:defRPr sz="2400" b="1">
                <a:solidFill>
                  <a:srgbClr val="000000"/>
                </a:solidFill>
                <a:latin typeface="Arial" panose="020B0604020202020204" pitchFamily="34" charset="0"/>
                <a:ea typeface="Microsoft YaHei" panose="020B0503020204020204" pitchFamily="34" charset="-122"/>
              </a:defRPr>
            </a:lvl1pPr>
            <a:lvl2pPr>
              <a:tabLst>
                <a:tab pos="723900" algn="l"/>
                <a:tab pos="1447800" algn="l"/>
                <a:tab pos="2171700" algn="l"/>
                <a:tab pos="2895600" algn="l"/>
                <a:tab pos="3619500" algn="l"/>
                <a:tab pos="4343400" algn="l"/>
                <a:tab pos="5067300" algn="l"/>
                <a:tab pos="5791200" algn="l"/>
                <a:tab pos="6515100" algn="l"/>
                <a:tab pos="7239000" algn="l"/>
              </a:tabLst>
              <a:defRPr sz="2400" b="1">
                <a:solidFill>
                  <a:srgbClr val="000000"/>
                </a:solidFill>
                <a:latin typeface="Arial" panose="020B0604020202020204" pitchFamily="34" charset="0"/>
                <a:ea typeface="Microsoft YaHei" panose="020B0503020204020204" pitchFamily="34" charset="-122"/>
              </a:defRPr>
            </a:lvl2pPr>
            <a:lvl3pPr>
              <a:tabLst>
                <a:tab pos="723900" algn="l"/>
                <a:tab pos="1447800" algn="l"/>
                <a:tab pos="2171700" algn="l"/>
                <a:tab pos="2895600" algn="l"/>
                <a:tab pos="3619500" algn="l"/>
                <a:tab pos="4343400" algn="l"/>
                <a:tab pos="5067300" algn="l"/>
                <a:tab pos="5791200" algn="l"/>
                <a:tab pos="6515100" algn="l"/>
                <a:tab pos="7239000" algn="l"/>
              </a:tabLst>
              <a:defRPr sz="2400" b="1">
                <a:solidFill>
                  <a:srgbClr val="000000"/>
                </a:solidFill>
                <a:latin typeface="Arial" panose="020B0604020202020204" pitchFamily="34" charset="0"/>
                <a:ea typeface="Microsoft YaHei" panose="020B0503020204020204" pitchFamily="34" charset="-122"/>
              </a:defRPr>
            </a:lvl3pPr>
            <a:lvl4pPr>
              <a:tabLst>
                <a:tab pos="723900" algn="l"/>
                <a:tab pos="1447800" algn="l"/>
                <a:tab pos="2171700" algn="l"/>
                <a:tab pos="2895600" algn="l"/>
                <a:tab pos="3619500" algn="l"/>
                <a:tab pos="4343400" algn="l"/>
                <a:tab pos="5067300" algn="l"/>
                <a:tab pos="5791200" algn="l"/>
                <a:tab pos="6515100" algn="l"/>
                <a:tab pos="7239000" algn="l"/>
              </a:tabLst>
              <a:defRPr sz="2400" b="1">
                <a:solidFill>
                  <a:srgbClr val="000000"/>
                </a:solidFill>
                <a:latin typeface="Arial" panose="020B0604020202020204" pitchFamily="34" charset="0"/>
                <a:ea typeface="Microsoft YaHei" panose="020B0503020204020204" pitchFamily="34" charset="-122"/>
              </a:defRPr>
            </a:lvl4pPr>
            <a:lvl5pPr>
              <a:tabLst>
                <a:tab pos="723900" algn="l"/>
                <a:tab pos="1447800" algn="l"/>
                <a:tab pos="2171700" algn="l"/>
                <a:tab pos="2895600" algn="l"/>
                <a:tab pos="3619500" algn="l"/>
                <a:tab pos="4343400" algn="l"/>
                <a:tab pos="5067300" algn="l"/>
                <a:tab pos="5791200" algn="l"/>
                <a:tab pos="6515100" algn="l"/>
                <a:tab pos="7239000" algn="l"/>
              </a:tabLst>
              <a:defRPr sz="2400" b="1">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2400" b="1">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2400" b="1">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2400" b="1">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Lst>
              <a:defRPr sz="2400" b="1">
                <a:solidFill>
                  <a:srgbClr val="000000"/>
                </a:solidFill>
                <a:latin typeface="Arial" panose="020B0604020202020204" pitchFamily="34" charset="0"/>
                <a:ea typeface="Microsoft YaHei" panose="020B0503020204020204" pitchFamily="34" charset="-122"/>
              </a:defRPr>
            </a:lvl9pPr>
          </a:lstStyle>
          <a:p>
            <a:r>
              <a:rPr lang="en-US" sz="2177" b="0">
                <a:hlinkClick r:id="rId3"/>
              </a:rPr>
              <a:t>http://www.jpl.nasa.gov/video/index.php?id=1090</a:t>
            </a:r>
          </a:p>
          <a:p>
            <a:endParaRPr lang="en-US" sz="2177" b="0"/>
          </a:p>
        </p:txBody>
      </p:sp>
      <p:sp>
        <p:nvSpPr>
          <p:cNvPr id="5123" name="Text Box 3"/>
          <p:cNvSpPr txBox="1">
            <a:spLocks noChangeArrowheads="1"/>
          </p:cNvSpPr>
          <p:nvPr/>
        </p:nvSpPr>
        <p:spPr bwMode="auto">
          <a:xfrm>
            <a:off x="132481" y="2986921"/>
            <a:ext cx="8900640" cy="159264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1638" tIns="60020" rIns="81638" bIns="40819"/>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sz="2400" b="1">
                <a:solidFill>
                  <a:srgbClr val="000000"/>
                </a:solidFill>
                <a:latin typeface="Arial" panose="020B0604020202020204" pitchFamily="34" charset="0"/>
                <a:ea typeface="Microsoft YaHei" panose="020B0503020204020204" pitchFamily="34" charset="-122"/>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sz="2400" b="1">
                <a:solidFill>
                  <a:srgbClr val="000000"/>
                </a:solidFill>
                <a:latin typeface="Arial" panose="020B0604020202020204" pitchFamily="34" charset="0"/>
                <a:ea typeface="Microsoft YaHei" panose="020B0503020204020204" pitchFamily="34" charset="-122"/>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sz="2400" b="1">
                <a:solidFill>
                  <a:srgbClr val="000000"/>
                </a:solidFill>
                <a:latin typeface="Arial" panose="020B0604020202020204" pitchFamily="34" charset="0"/>
                <a:ea typeface="Microsoft YaHei" panose="020B0503020204020204" pitchFamily="34" charset="-122"/>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sz="2400" b="1">
                <a:solidFill>
                  <a:srgbClr val="000000"/>
                </a:solidFill>
                <a:latin typeface="Arial" panose="020B0604020202020204" pitchFamily="34" charset="0"/>
                <a:ea typeface="Microsoft YaHei" panose="020B0503020204020204" pitchFamily="34" charset="-122"/>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sz="2400" b="1">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sz="2400" b="1">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sz="2400" b="1">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sz="2400" b="1">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Lst>
              <a:defRPr sz="2400" b="1">
                <a:solidFill>
                  <a:srgbClr val="000000"/>
                </a:solidFill>
                <a:latin typeface="Arial" panose="020B0604020202020204" pitchFamily="34" charset="0"/>
                <a:ea typeface="Microsoft YaHei" panose="020B0503020204020204" pitchFamily="34" charset="-122"/>
              </a:defRPr>
            </a:lvl9pPr>
          </a:lstStyle>
          <a:p>
            <a:r>
              <a:rPr lang="en-US" sz="2177" b="0"/>
              <a:t>It's running </a:t>
            </a:r>
            <a:r>
              <a:rPr lang="en-US" sz="2177" b="0" i="1" u="sng">
                <a:solidFill>
                  <a:srgbClr val="FF0000"/>
                </a:solidFill>
              </a:rPr>
              <a:t>2.5 million lines of C</a:t>
            </a:r>
            <a:r>
              <a:rPr lang="en-US" sz="2177" b="0">
                <a:solidFill>
                  <a:srgbClr val="FF0000"/>
                </a:solidFill>
              </a:rPr>
              <a:t> </a:t>
            </a:r>
            <a:r>
              <a:rPr lang="en-US" sz="2177" b="0"/>
              <a:t>on a RAD750 processor manufactured by BAE. The JPL has a bit more information but I do suspect many of the details are not publicized. It does appear that the </a:t>
            </a:r>
            <a:r>
              <a:rPr lang="en-US" sz="2177" b="0" u="sng">
                <a:solidFill>
                  <a:srgbClr val="0000FF"/>
                </a:solidFill>
              </a:rPr>
              <a:t>testing scripts were written in Python</a:t>
            </a:r>
            <a:r>
              <a:rPr lang="en-US" sz="2177" b="0"/>
              <a:t>. </a:t>
            </a:r>
          </a:p>
        </p:txBody>
      </p:sp>
      <p:pic>
        <p:nvPicPr>
          <p:cNvPr id="5124"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220801" y="4231081"/>
            <a:ext cx="2157120" cy="2322720"/>
          </a:xfrm>
          <a:prstGeom prst="rect">
            <a:avLst/>
          </a:prstGeom>
          <a:blipFill dpi="0" rotWithShape="0">
            <a:blip r:embed="rId5"/>
            <a:srcRect/>
            <a:tile tx="0" ty="0" sx="100000" sy="100000" flip="none" algn="tl"/>
          </a:blipFill>
          <a:ln>
            <a:noFill/>
          </a:ln>
          <a:effectLst/>
          <a:extLs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125" name="Line 5"/>
          <p:cNvSpPr>
            <a:spLocks noChangeShapeType="1"/>
          </p:cNvSpPr>
          <p:nvPr/>
        </p:nvSpPr>
        <p:spPr bwMode="auto">
          <a:xfrm>
            <a:off x="3276600" y="4231081"/>
            <a:ext cx="2695081" cy="496799"/>
          </a:xfrm>
          <a:prstGeom prst="line">
            <a:avLst/>
          </a:prstGeom>
          <a:ln>
            <a:headEnd type="oval" w="med" len="med"/>
            <a:tailEnd type="triangle" w="med" len="med"/>
          </a:ln>
          <a:extLst/>
        </p:spPr>
        <p:style>
          <a:lnRef idx="3">
            <a:schemeClr val="dk1"/>
          </a:lnRef>
          <a:fillRef idx="0">
            <a:schemeClr val="dk1"/>
          </a:fillRef>
          <a:effectRef idx="2">
            <a:schemeClr val="dk1"/>
          </a:effectRef>
          <a:fontRef idx="minor">
            <a:schemeClr val="tx1"/>
          </a:fontRef>
        </p:style>
        <p:txBody>
          <a:bodyPr/>
          <a:lstStyle/>
          <a:p>
            <a:endParaRPr lang="en-US"/>
          </a:p>
        </p:txBody>
      </p:sp>
    </p:spTree>
    <p:extLst>
      <p:ext uri="{BB962C8B-B14F-4D97-AF65-F5344CB8AC3E}">
        <p14:creationId xmlns:p14="http://schemas.microsoft.com/office/powerpoint/2010/main" val="3381256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Rectangle 1"/>
          <p:cNvSpPr>
            <a:spLocks noGrp="1" noChangeArrowheads="1"/>
          </p:cNvSpPr>
          <p:nvPr>
            <p:ph type="title"/>
          </p:nvPr>
        </p:nvSpPr>
        <p:spPr>
          <a:xfrm>
            <a:off x="456481" y="273961"/>
            <a:ext cx="8225280" cy="1141920"/>
          </a:xfrm>
          <a:ln/>
        </p:spPr>
        <p:txBody>
          <a:bodyPr/>
          <a:lstStyle/>
          <a:p>
            <a:pPr>
              <a:tabLst>
                <a:tab pos="0" algn="l"/>
                <a:tab pos="414726" algn="l"/>
                <a:tab pos="829452" algn="l"/>
                <a:tab pos="1244178" algn="l"/>
                <a:tab pos="1658904" algn="l"/>
                <a:tab pos="2073631" algn="l"/>
                <a:tab pos="2488357" algn="l"/>
                <a:tab pos="2903083" algn="l"/>
                <a:tab pos="3317809" algn="l"/>
                <a:tab pos="3732535" algn="l"/>
                <a:tab pos="4147261" algn="l"/>
                <a:tab pos="4561987" algn="l"/>
                <a:tab pos="4976713" algn="l"/>
                <a:tab pos="5391440" algn="l"/>
                <a:tab pos="5806166" algn="l"/>
                <a:tab pos="6220892" algn="l"/>
                <a:tab pos="6635618" algn="l"/>
                <a:tab pos="7050344" algn="l"/>
                <a:tab pos="7465070" algn="l"/>
                <a:tab pos="7879796" algn="l"/>
                <a:tab pos="8294522" algn="l"/>
              </a:tabLst>
            </a:pPr>
            <a:r>
              <a:rPr lang="en-US" u="sng"/>
              <a:t>The Truth About the AGC Computer</a:t>
            </a:r>
          </a:p>
        </p:txBody>
      </p:sp>
      <p:sp>
        <p:nvSpPr>
          <p:cNvPr id="6146" name="Text Box 2"/>
          <p:cNvSpPr txBox="1">
            <a:spLocks noChangeArrowheads="1"/>
          </p:cNvSpPr>
          <p:nvPr/>
        </p:nvSpPr>
        <p:spPr bwMode="auto">
          <a:xfrm>
            <a:off x="580321" y="1659241"/>
            <a:ext cx="7714080" cy="434448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1638" tIns="40819" rIns="81638" bIns="40819"/>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9pPr>
          </a:lstStyle>
          <a:p>
            <a:r>
              <a:rPr lang="en-US" sz="1633" b="0" u="sng"/>
              <a:t>The so-called Apollo Guidance Computer (AGC)</a:t>
            </a:r>
            <a:r>
              <a:rPr lang="en-US" sz="1633" b="0"/>
              <a:t> used a real time operating system, which enabled astronauts to enter simple commands by typing in</a:t>
            </a:r>
            <a:r>
              <a:rPr lang="en-US" sz="1633" b="0" u="sng"/>
              <a:t> pairs of nouns and verbs</a:t>
            </a:r>
            <a:r>
              <a:rPr lang="en-US" sz="1633" b="0"/>
              <a:t>, to control the spacecraft. It was more basic than the electronics in modern toasters that have computer controlled stop/start/defrost buttons. </a:t>
            </a:r>
            <a:r>
              <a:rPr lang="en-US" sz="1633" b="0">
                <a:solidFill>
                  <a:srgbClr val="0000FF"/>
                </a:solidFill>
              </a:rPr>
              <a:t>It had approximately 64Kbyte of memory and operated at 0.043MHz</a:t>
            </a:r>
            <a:r>
              <a:rPr lang="en-US" sz="1633" b="0"/>
              <a:t>. </a:t>
            </a:r>
          </a:p>
          <a:p>
            <a:endParaRPr lang="en-US" sz="1633" b="0"/>
          </a:p>
          <a:p>
            <a:r>
              <a:rPr lang="en-US" sz="1633" b="0"/>
              <a:t>The AGC was designed to be fault-tolerant and was able to run several sub programs in priority order. </a:t>
            </a:r>
          </a:p>
          <a:p>
            <a:r>
              <a:rPr lang="en-US" sz="1633" b="0"/>
              <a:t>Each of these sub programs was given a time slot to use the computer's sparse resources. During the mission the </a:t>
            </a:r>
            <a:r>
              <a:rPr lang="en-US" sz="1633" b="0" u="sng">
                <a:solidFill>
                  <a:srgbClr val="FF0000"/>
                </a:solidFill>
              </a:rPr>
              <a:t>AGC became overloaded and issued a "1202" alarm code</a:t>
            </a:r>
            <a:r>
              <a:rPr lang="en-US" sz="1633" b="0"/>
              <a:t>.</a:t>
            </a:r>
          </a:p>
          <a:p>
            <a:r>
              <a:rPr lang="en-US" sz="1633" b="0"/>
              <a:t>Neil Armstrong </a:t>
            </a:r>
            <a:r>
              <a:rPr lang="en-US" sz="1633" b="0">
                <a:hlinkClick r:id="rId3"/>
              </a:rPr>
              <a:t>asked Mission Control for clarification</a:t>
            </a:r>
            <a:r>
              <a:rPr lang="en-US" sz="1633" b="0"/>
              <a:t> on the 1202 error. Jack Garman, a computer engineer at NASA, who worked on the Apollo Guidance Program Section, told mission control that the error could be ignored in this instance, which meant the mission could continue. Apollo 11 landed a few seconds later.</a:t>
            </a:r>
          </a:p>
        </p:txBody>
      </p:sp>
    </p:spTree>
    <p:extLst>
      <p:ext uri="{BB962C8B-B14F-4D97-AF65-F5344CB8AC3E}">
        <p14:creationId xmlns:p14="http://schemas.microsoft.com/office/powerpoint/2010/main" val="3323310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Rectangle 1"/>
          <p:cNvSpPr>
            <a:spLocks noGrp="1" noChangeArrowheads="1"/>
          </p:cNvSpPr>
          <p:nvPr>
            <p:ph type="title"/>
          </p:nvPr>
        </p:nvSpPr>
        <p:spPr>
          <a:xfrm>
            <a:off x="480961" y="165961"/>
            <a:ext cx="8228160" cy="1003680"/>
          </a:xfrm>
          <a:ln/>
        </p:spPr>
        <p:txBody>
          <a:bodyPr vert="horz" wrap="square" lIns="91440" tIns="35202" rIns="91440" bIns="45720" numCol="1" anchor="b" anchorCtr="0" compatLnSpc="1">
            <a:prstTxWarp prst="textNoShape">
              <a:avLst/>
            </a:prstTxWarp>
          </a:bodyPr>
          <a:lstStyle/>
          <a:p>
            <a:pP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u="sng"/>
              <a:t>Housekeeping Items</a:t>
            </a:r>
          </a:p>
        </p:txBody>
      </p:sp>
      <p:sp>
        <p:nvSpPr>
          <p:cNvPr id="4098" name="Rectangle 2"/>
          <p:cNvSpPr>
            <a:spLocks noGrp="1" noChangeArrowheads="1"/>
          </p:cNvSpPr>
          <p:nvPr>
            <p:ph type="body" idx="1"/>
          </p:nvPr>
        </p:nvSpPr>
        <p:spPr>
          <a:xfrm>
            <a:off x="580321" y="1600200"/>
            <a:ext cx="7879680" cy="4537440"/>
          </a:xfrm>
          <a:ln/>
        </p:spPr>
        <p:txBody>
          <a:bodyPr/>
          <a:lstStyle/>
          <a:p>
            <a:pPr marL="391686" indent="-293764">
              <a:buSzPct val="45000"/>
              <a:buFont typeface="Wingdings" panose="05000000000000000000" pitchFamily="2"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a:t>Exits, Necessary Rooms, Refreshments, Etc</a:t>
            </a:r>
            <a:r>
              <a:rPr lang="en-US" dirty="0" smtClean="0"/>
              <a:t>. (from E170 out the door left &amp; last </a:t>
            </a:r>
            <a:r>
              <a:rPr lang="en-US" dirty="0" err="1" smtClean="0"/>
              <a:t>lft</a:t>
            </a:r>
            <a:r>
              <a:rPr lang="en-US" dirty="0" smtClean="0"/>
              <a:t>)</a:t>
            </a:r>
            <a:endParaRPr lang="en-US" dirty="0"/>
          </a:p>
          <a:p>
            <a:pPr marL="391686" indent="-293764">
              <a:buSzPct val="45000"/>
              <a:buFont typeface="Wingdings" panose="05000000000000000000" pitchFamily="2"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a:t>Ground Rules (hold Q&amp;A</a:t>
            </a:r>
            <a:r>
              <a:rPr lang="en-US" dirty="0" smtClean="0"/>
              <a:t>) – use Red/</a:t>
            </a:r>
            <a:r>
              <a:rPr lang="en-US" dirty="0" err="1" smtClean="0"/>
              <a:t>Grn</a:t>
            </a:r>
            <a:endParaRPr lang="en-US" dirty="0"/>
          </a:p>
          <a:p>
            <a:pPr marL="391686" indent="-293764">
              <a:buSzPct val="45000"/>
              <a:buFont typeface="Wingdings" panose="05000000000000000000" pitchFamily="2"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a:t>Cell Phones, Laptops, Tablets OK</a:t>
            </a:r>
          </a:p>
          <a:p>
            <a:pPr marL="391686" indent="-293764">
              <a:buSzPct val="45000"/>
              <a:buFont typeface="Wingdings" panose="05000000000000000000" pitchFamily="2"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a:t>Parking Lots</a:t>
            </a:r>
          </a:p>
          <a:p>
            <a:pPr marL="391686" indent="-293764">
              <a:buSzPct val="45000"/>
              <a:buFont typeface="Wingdings" panose="05000000000000000000" pitchFamily="2"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a:t>BYOD or BYOT Tutorial  Style</a:t>
            </a:r>
          </a:p>
          <a:p>
            <a:pPr marL="391686" indent="-293764">
              <a:buSzPct val="45000"/>
              <a:buFont typeface="Wingdings" panose="05000000000000000000" pitchFamily="2"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a:t>Texts and support materials</a:t>
            </a:r>
          </a:p>
          <a:p>
            <a:pPr marL="391686" indent="-293764">
              <a:buSzPct val="45000"/>
              <a:buFont typeface="Wingdings" panose="05000000000000000000" pitchFamily="2"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a:t>Breaks on your own</a:t>
            </a:r>
          </a:p>
          <a:p>
            <a:pPr marL="391686" indent="-293764">
              <a:buSzPct val="45000"/>
              <a:buFont typeface="Wingdings" panose="05000000000000000000" pitchFamily="2" charset="2"/>
              <a:buChar char=""/>
              <a:tabLst>
                <a:tab pos="656650" algn="l"/>
                <a:tab pos="1313299" algn="l"/>
                <a:tab pos="1969949" algn="l"/>
                <a:tab pos="2626599" algn="l"/>
                <a:tab pos="3283248" algn="l"/>
                <a:tab pos="3939898" algn="l"/>
                <a:tab pos="4596548" algn="l"/>
                <a:tab pos="5253198" algn="l"/>
                <a:tab pos="5909847" algn="l"/>
                <a:tab pos="6566497" algn="l"/>
                <a:tab pos="7223147" algn="l"/>
                <a:tab pos="7879796" algn="l"/>
              </a:tabLst>
            </a:pPr>
            <a:r>
              <a:rPr lang="en-US" dirty="0"/>
              <a:t>Fill out </a:t>
            </a:r>
            <a:r>
              <a:rPr lang="en-US" b="1" dirty="0"/>
              <a:t>BOTH</a:t>
            </a:r>
            <a:r>
              <a:rPr lang="en-US" dirty="0"/>
              <a:t> my evaluation and the Conference evaluation</a:t>
            </a:r>
          </a:p>
        </p:txBody>
      </p:sp>
    </p:spTree>
    <p:extLst>
      <p:ext uri="{BB962C8B-B14F-4D97-AF65-F5344CB8AC3E}">
        <p14:creationId xmlns:p14="http://schemas.microsoft.com/office/powerpoint/2010/main" val="2394082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noGrp="1" noChangeArrowheads="1"/>
          </p:cNvSpPr>
          <p:nvPr>
            <p:ph type="title"/>
          </p:nvPr>
        </p:nvSpPr>
        <p:spPr>
          <a:xfrm>
            <a:off x="456481" y="273961"/>
            <a:ext cx="8222400" cy="1139040"/>
          </a:xfrm>
          <a:ln/>
        </p:spPr>
        <p:txBody>
          <a:bodyPr/>
          <a:lstStyle/>
          <a:p>
            <a:pPr>
              <a:tabLst>
                <a:tab pos="0" algn="l"/>
                <a:tab pos="414726" algn="l"/>
                <a:tab pos="829452" algn="l"/>
                <a:tab pos="1244178" algn="l"/>
                <a:tab pos="1658904" algn="l"/>
                <a:tab pos="2073631" algn="l"/>
                <a:tab pos="2488357" algn="l"/>
                <a:tab pos="2903083" algn="l"/>
                <a:tab pos="3317809" algn="l"/>
                <a:tab pos="3732535" algn="l"/>
                <a:tab pos="4147261" algn="l"/>
                <a:tab pos="4561987" algn="l"/>
                <a:tab pos="4976713" algn="l"/>
                <a:tab pos="5391440" algn="l"/>
                <a:tab pos="5806166" algn="l"/>
                <a:tab pos="6220892" algn="l"/>
                <a:tab pos="6635618" algn="l"/>
                <a:tab pos="7050344" algn="l"/>
                <a:tab pos="7465070" algn="l"/>
                <a:tab pos="7879796" algn="l"/>
                <a:tab pos="8294522" algn="l"/>
              </a:tabLst>
            </a:pPr>
            <a:r>
              <a:rPr lang="en-US" u="sng" dirty="0">
                <a:solidFill>
                  <a:srgbClr val="FF0000"/>
                </a:solidFill>
              </a:rPr>
              <a:t>Mars Polar </a:t>
            </a:r>
            <a:r>
              <a:rPr lang="en-US" u="sng" dirty="0" smtClean="0">
                <a:solidFill>
                  <a:srgbClr val="FF0000"/>
                </a:solidFill>
              </a:rPr>
              <a:t>Lander </a:t>
            </a:r>
            <a:r>
              <a:rPr lang="en-US" u="sng" dirty="0">
                <a:solidFill>
                  <a:srgbClr val="FF0000"/>
                </a:solidFill>
              </a:rPr>
              <a:t>Lost!</a:t>
            </a:r>
          </a:p>
        </p:txBody>
      </p:sp>
      <p:sp>
        <p:nvSpPr>
          <p:cNvPr id="9218" name="Text Box 2"/>
          <p:cNvSpPr txBox="1">
            <a:spLocks noChangeArrowheads="1"/>
          </p:cNvSpPr>
          <p:nvPr/>
        </p:nvSpPr>
        <p:spPr bwMode="auto">
          <a:xfrm>
            <a:off x="414721" y="1811880"/>
            <a:ext cx="8360640" cy="382691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81638" tIns="40819" rIns="81638" bIns="40819"/>
          <a:lstStyle>
            <a:lvl1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1pPr>
            <a:lvl2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2pPr>
            <a:lvl3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3pPr>
            <a:lvl4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4pPr>
            <a:lvl5pPr>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5pPr>
            <a:lvl6pPr marL="25146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6pPr>
            <a:lvl7pPr marL="29718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7pPr>
            <a:lvl8pPr marL="34290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8pPr>
            <a:lvl9pPr marL="3886200" indent="-228600" defTabSz="457200" fontAlgn="base" hangingPunct="0">
              <a:lnSpc>
                <a:spcPct val="93000"/>
              </a:lnSpc>
              <a:spcBef>
                <a:spcPct val="0"/>
              </a:spcBef>
              <a:spcAft>
                <a:spcPct val="0"/>
              </a:spcAft>
              <a:buClr>
                <a:srgbClr val="000000"/>
              </a:buClr>
              <a:buSzPct val="100000"/>
              <a:buFont typeface="Times New Roman" panose="02020603050405020304"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b="1">
                <a:solidFill>
                  <a:srgbClr val="000000"/>
                </a:solidFill>
                <a:latin typeface="Arial" panose="020B0604020202020204" pitchFamily="34" charset="0"/>
                <a:ea typeface="Microsoft YaHei" panose="020B0503020204020204" pitchFamily="34" charset="-122"/>
              </a:defRPr>
            </a:lvl9pPr>
          </a:lstStyle>
          <a:p>
            <a:pPr>
              <a:buClrTx/>
              <a:buFontTx/>
              <a:buNone/>
            </a:pPr>
            <a:r>
              <a:rPr lang="en-US" sz="2177" b="0" dirty="0"/>
              <a:t> (CNN) -- NASA lost a $125 million Mars orbiter because a </a:t>
            </a:r>
            <a:r>
              <a:rPr lang="en-US" sz="2177" b="0" u="sng" dirty="0">
                <a:solidFill>
                  <a:srgbClr val="0000FF"/>
                </a:solidFill>
              </a:rPr>
              <a:t>Lockheed Martin engineering team used English units of measurement while the agency's team used the more conventional metric system for a key spacecraft operation,</a:t>
            </a:r>
            <a:r>
              <a:rPr lang="en-US" sz="2177" b="0" dirty="0"/>
              <a:t> according to a review finding released Thursday.</a:t>
            </a:r>
          </a:p>
          <a:p>
            <a:pPr>
              <a:buClrTx/>
              <a:buFontTx/>
              <a:buNone/>
            </a:pPr>
            <a:endParaRPr lang="en-US" sz="2177" b="0" dirty="0"/>
          </a:p>
          <a:p>
            <a:pPr>
              <a:buClrTx/>
              <a:buFontTx/>
              <a:buNone/>
            </a:pPr>
            <a:r>
              <a:rPr lang="en-US" sz="2177" b="0" dirty="0"/>
              <a:t>The units mismatch prevented navigation information from transferring between the Mars Climate Orbiter spacecraft </a:t>
            </a:r>
            <a:r>
              <a:rPr lang="en-US" sz="2177" b="0" dirty="0" smtClean="0"/>
              <a:t>team </a:t>
            </a:r>
            <a:r>
              <a:rPr lang="en-US" sz="2177" b="0" dirty="0"/>
              <a:t>at Lockheed Martin in Denver and the flight team at NASA's Jet Propulsion Laboratory in Pasadena, California. </a:t>
            </a:r>
          </a:p>
        </p:txBody>
      </p:sp>
      <p:sp>
        <p:nvSpPr>
          <p:cNvPr id="2" name="TextBox 1"/>
          <p:cNvSpPr txBox="1"/>
          <p:nvPr/>
        </p:nvSpPr>
        <p:spPr>
          <a:xfrm>
            <a:off x="762000" y="5486401"/>
            <a:ext cx="7620000" cy="523220"/>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pPr algn="ctr"/>
            <a:r>
              <a:rPr lang="en-US" sz="2800" dirty="0" smtClean="0"/>
              <a:t>Space craft declared lost on Dec. 3</a:t>
            </a:r>
            <a:r>
              <a:rPr lang="en-US" sz="2800" baseline="30000" dirty="0" smtClean="0"/>
              <a:t>rd</a:t>
            </a:r>
            <a:r>
              <a:rPr lang="en-US" sz="2800" dirty="0" smtClean="0"/>
              <a:t>, 1999</a:t>
            </a:r>
            <a:endParaRPr lang="en-US" sz="2800" kern="1200" dirty="0">
              <a:solidFill>
                <a:schemeClr val="tx1"/>
              </a:solidFill>
              <a:latin typeface="Arial" charset="0"/>
            </a:endParaRPr>
          </a:p>
        </p:txBody>
      </p:sp>
    </p:spTree>
    <p:extLst>
      <p:ext uri="{BB962C8B-B14F-4D97-AF65-F5344CB8AC3E}">
        <p14:creationId xmlns:p14="http://schemas.microsoft.com/office/powerpoint/2010/main" val="3725768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smtClean="0"/>
              <a:t>Module </a:t>
            </a:r>
            <a:r>
              <a:rPr lang="en-US" dirty="0"/>
              <a:t>3: </a:t>
            </a:r>
            <a:r>
              <a:rPr lang="en-US" dirty="0" smtClean="0"/>
              <a:t>Objectives (WEB)</a:t>
            </a:r>
            <a:endParaRPr lang="en-US" dirty="0"/>
          </a:p>
        </p:txBody>
      </p:sp>
      <p:sp>
        <p:nvSpPr>
          <p:cNvPr id="44035" name="Rectangle 3"/>
          <p:cNvSpPr>
            <a:spLocks noGrp="1" noChangeArrowheads="1"/>
          </p:cNvSpPr>
          <p:nvPr>
            <p:ph type="body" idx="1"/>
          </p:nvPr>
        </p:nvSpPr>
        <p:spPr>
          <a:xfrm>
            <a:off x="609600" y="1600200"/>
            <a:ext cx="8229600" cy="4648200"/>
          </a:xfrm>
        </p:spPr>
        <p:txBody>
          <a:bodyPr/>
          <a:lstStyle/>
          <a:p>
            <a:r>
              <a:rPr lang="en-US" dirty="0" smtClean="0"/>
              <a:t>Discussion of Python Programming for better or worse.</a:t>
            </a:r>
            <a:endParaRPr lang="en-US" dirty="0"/>
          </a:p>
          <a:p>
            <a:r>
              <a:rPr lang="en-US" dirty="0" smtClean="0"/>
              <a:t>For </a:t>
            </a:r>
            <a:r>
              <a:rPr lang="en-US" u="sng" dirty="0" smtClean="0"/>
              <a:t>better</a:t>
            </a:r>
            <a:r>
              <a:rPr lang="en-US" dirty="0" smtClean="0"/>
              <a:t>.</a:t>
            </a:r>
          </a:p>
          <a:p>
            <a:pPr marL="344487" lvl="1" indent="0">
              <a:buNone/>
            </a:pPr>
            <a:r>
              <a:rPr lang="en-US" dirty="0" smtClean="0"/>
              <a:t>Beginners can have outstanding results with little training in computer programming.</a:t>
            </a:r>
          </a:p>
          <a:p>
            <a:r>
              <a:rPr lang="en-US" dirty="0" smtClean="0"/>
              <a:t>For </a:t>
            </a:r>
            <a:r>
              <a:rPr lang="en-US" u="sng" dirty="0" smtClean="0"/>
              <a:t>worse</a:t>
            </a:r>
            <a:r>
              <a:rPr lang="en-US" dirty="0" smtClean="0"/>
              <a:t>.</a:t>
            </a:r>
          </a:p>
          <a:p>
            <a:pPr marL="349250" lvl="1" indent="0">
              <a:buNone/>
            </a:pPr>
            <a:r>
              <a:rPr lang="en-US" dirty="0" smtClean="0"/>
              <a:t>Security concerns. Simple published routines for malicious hacking. Powerful routines and ethical treatment in the Classroom.</a:t>
            </a:r>
          </a:p>
          <a:p>
            <a:pPr marL="349250" lvl="1" indent="0">
              <a:buNone/>
            </a:pPr>
            <a:r>
              <a:rPr lang="en-US" dirty="0" smtClean="0"/>
              <a:t>(OWASP Security Project Member)</a:t>
            </a:r>
            <a:endParaRPr lang="en-US" dirty="0"/>
          </a:p>
        </p:txBody>
      </p:sp>
      <p:sp>
        <p:nvSpPr>
          <p:cNvPr id="2" name="Footer Placeholder 1"/>
          <p:cNvSpPr>
            <a:spLocks noGrp="1"/>
          </p:cNvSpPr>
          <p:nvPr>
            <p:ph type="ftr" sz="quarter" idx="11"/>
          </p:nvPr>
        </p:nvSpPr>
        <p:spPr/>
        <p:txBody>
          <a:bodyPr/>
          <a:lstStyle/>
          <a:p>
            <a:r>
              <a:rPr lang="en-US" altLang="en-US" dirty="0" smtClean="0"/>
              <a:t>Copyright (c) 2013 -- </a:t>
            </a:r>
            <a:r>
              <a:rPr lang="en-US" altLang="en-US" dirty="0" err="1" smtClean="0"/>
              <a:t>ProfJRR</a:t>
            </a:r>
            <a:r>
              <a:rPr lang="en-US" altLang="en-US" dirty="0" smtClean="0"/>
              <a:t> Columbus, OH. All Rights Reserved.</a:t>
            </a:r>
            <a:endParaRPr lang="en-US" altLang="en-US" dirty="0"/>
          </a:p>
        </p:txBody>
      </p:sp>
      <p:sp>
        <p:nvSpPr>
          <p:cNvPr id="3" name="Slide Number Placeholder 2"/>
          <p:cNvSpPr>
            <a:spLocks noGrp="1"/>
          </p:cNvSpPr>
          <p:nvPr>
            <p:ph type="sldNum" sz="quarter" idx="12"/>
          </p:nvPr>
        </p:nvSpPr>
        <p:spPr/>
        <p:txBody>
          <a:bodyPr/>
          <a:lstStyle/>
          <a:p>
            <a:fld id="{FF15AE15-FA3C-4B48-B58A-B66292DF158E}" type="slidenum">
              <a:rPr lang="en-US" altLang="en-US" smtClean="0"/>
              <a:pPr/>
              <a:t>31</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dirty="0" smtClean="0"/>
              <a:t>Module </a:t>
            </a:r>
            <a:r>
              <a:rPr lang="en-US" dirty="0"/>
              <a:t>3: Content</a:t>
            </a:r>
          </a:p>
        </p:txBody>
      </p:sp>
      <p:sp>
        <p:nvSpPr>
          <p:cNvPr id="36867" name="Rectangle 3"/>
          <p:cNvSpPr>
            <a:spLocks noGrp="1" noChangeArrowheads="1"/>
          </p:cNvSpPr>
          <p:nvPr>
            <p:ph type="body" sz="half" idx="1"/>
          </p:nvPr>
        </p:nvSpPr>
        <p:spPr>
          <a:xfrm>
            <a:off x="304800" y="1719263"/>
            <a:ext cx="4038600" cy="4411662"/>
          </a:xfrm>
        </p:spPr>
        <p:txBody>
          <a:bodyPr/>
          <a:lstStyle/>
          <a:p>
            <a:r>
              <a:rPr lang="en-US" sz="2600" dirty="0" smtClean="0"/>
              <a:t>WEB Page Scraping </a:t>
            </a:r>
          </a:p>
          <a:p>
            <a:pPr marL="0" indent="0">
              <a:buNone/>
            </a:pPr>
            <a:endParaRPr lang="en-US" sz="2600" dirty="0"/>
          </a:p>
          <a:p>
            <a:r>
              <a:rPr lang="en-US" sz="2400" dirty="0" smtClean="0"/>
              <a:t>Allows independent</a:t>
            </a:r>
          </a:p>
          <a:p>
            <a:pPr marL="349250" lvl="1" indent="0">
              <a:buNone/>
            </a:pPr>
            <a:r>
              <a:rPr lang="en-US" sz="2400" dirty="0"/>
              <a:t>r</a:t>
            </a:r>
            <a:r>
              <a:rPr lang="en-US" sz="2400" dirty="0" smtClean="0"/>
              <a:t>esearch and student investigation on  the WEB.</a:t>
            </a:r>
          </a:p>
          <a:p>
            <a:pPr marL="349250" lvl="1" indent="0">
              <a:buNone/>
            </a:pPr>
            <a:endParaRPr lang="en-US" sz="2400" dirty="0"/>
          </a:p>
          <a:p>
            <a:r>
              <a:rPr lang="en-US" sz="2600" dirty="0" smtClean="0"/>
              <a:t>Provided fast and direct access to unpublished web features.</a:t>
            </a:r>
            <a:endParaRPr lang="en-US" sz="2600" dirty="0"/>
          </a:p>
        </p:txBody>
      </p:sp>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9410D7FE-15A0-490D-957C-537ED04DBBD3}" type="slidenum">
              <a:rPr lang="en-US" altLang="en-US" smtClean="0"/>
              <a:pPr/>
              <a:t>32</a:t>
            </a:fld>
            <a:endParaRPr lang="en-US" altLang="en-US" dirty="0"/>
          </a:p>
        </p:txBody>
      </p:sp>
      <p:sp>
        <p:nvSpPr>
          <p:cNvPr id="4" name="TextBox 3"/>
          <p:cNvSpPr txBox="1"/>
          <p:nvPr/>
        </p:nvSpPr>
        <p:spPr>
          <a:xfrm>
            <a:off x="3975652" y="2403366"/>
            <a:ext cx="4429539" cy="646331"/>
          </a:xfrm>
          <a:prstGeom prst="rect">
            <a:avLst/>
          </a:prstGeom>
          <a:noFill/>
        </p:spPr>
        <p:txBody>
          <a:bodyPr wrap="square" rtlCol="0">
            <a:spAutoFit/>
          </a:bodyPr>
          <a:lstStyle/>
          <a:p>
            <a:r>
              <a:rPr lang="en-US" kern="1200" dirty="0" smtClean="0">
                <a:solidFill>
                  <a:schemeClr val="tx1"/>
                </a:solidFill>
                <a:latin typeface="Arial" charset="0"/>
                <a:ea typeface="+mn-ea"/>
                <a:cs typeface="+mn-cs"/>
                <a:hlinkClick r:id="rId3"/>
              </a:rPr>
              <a:t>http://money.cnn.com/data/dow30</a:t>
            </a:r>
            <a:endParaRPr lang="en-US" dirty="0"/>
          </a:p>
          <a:p>
            <a:r>
              <a:rPr lang="en-US" kern="1200" dirty="0" smtClean="0">
                <a:solidFill>
                  <a:schemeClr val="tx1"/>
                </a:solidFill>
                <a:latin typeface="Arial" charset="0"/>
                <a:ea typeface="+mn-ea"/>
                <a:cs typeface="+mn-cs"/>
              </a:rPr>
              <a:t>http://money.cnn.com/data/dow30</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21108515-2FBF-4029-9F32-55248CCAD54A}" type="slidenum">
              <a:rPr lang="en-US" altLang="en-US" smtClean="0"/>
              <a:pPr/>
              <a:t>33</a:t>
            </a:fld>
            <a:endParaRPr lang="en-US" altLang="en-US" dirty="0"/>
          </a:p>
        </p:txBody>
      </p:sp>
      <p:sp>
        <p:nvSpPr>
          <p:cNvPr id="4" name="TextBox 3"/>
          <p:cNvSpPr txBox="1"/>
          <p:nvPr/>
        </p:nvSpPr>
        <p:spPr>
          <a:xfrm>
            <a:off x="1905000" y="2298292"/>
            <a:ext cx="4495800" cy="1384995"/>
          </a:xfrm>
          <a:prstGeom prst="rect">
            <a:avLst/>
          </a:prstGeom>
          <a:noFill/>
        </p:spPr>
        <p:txBody>
          <a:bodyPr wrap="square" rtlCol="0">
            <a:spAutoFit/>
          </a:bodyPr>
          <a:lstStyle/>
          <a:p>
            <a:pPr algn="ctr"/>
            <a:r>
              <a:rPr lang="en-US" sz="2800" kern="1200" dirty="0" smtClean="0">
                <a:solidFill>
                  <a:schemeClr val="tx1"/>
                </a:solidFill>
              </a:rPr>
              <a:t>But, first some</a:t>
            </a:r>
          </a:p>
          <a:p>
            <a:pPr algn="ctr"/>
            <a:r>
              <a:rPr lang="en-US" sz="2800" dirty="0" smtClean="0"/>
              <a:t>Program examples in support of Module 3!</a:t>
            </a:r>
            <a:endParaRPr lang="en-US" sz="2800" kern="1200" dirty="0">
              <a:solidFill>
                <a:schemeClr val="tx1"/>
              </a:solidFill>
            </a:endParaRPr>
          </a:p>
        </p:txBody>
      </p:sp>
      <p:sp>
        <p:nvSpPr>
          <p:cNvPr id="5" name="TextBox 4"/>
          <p:cNvSpPr txBox="1"/>
          <p:nvPr/>
        </p:nvSpPr>
        <p:spPr>
          <a:xfrm>
            <a:off x="533400" y="533400"/>
            <a:ext cx="7239000" cy="1077218"/>
          </a:xfrm>
          <a:prstGeom prst="rect">
            <a:avLst/>
          </a:prstGeom>
          <a:noFill/>
        </p:spPr>
        <p:txBody>
          <a:bodyPr wrap="square" rtlCol="0">
            <a:spAutoFit/>
          </a:bodyPr>
          <a:lstStyle/>
          <a:p>
            <a:pPr algn="ctr"/>
            <a:r>
              <a:rPr lang="en-US" sz="3200" dirty="0" smtClean="0"/>
              <a:t>Program Examples – Module 3</a:t>
            </a:r>
          </a:p>
          <a:p>
            <a:pPr algn="ctr"/>
            <a:r>
              <a:rPr lang="en-US" sz="3200" kern="1200" dirty="0" smtClean="0">
                <a:solidFill>
                  <a:schemeClr val="tx1"/>
                </a:solidFill>
              </a:rPr>
              <a:t>WEB Page Scraping</a:t>
            </a:r>
            <a:endParaRPr lang="en-US" sz="3200" kern="1200" dirty="0">
              <a:solidFill>
                <a:schemeClr val="tx1"/>
              </a:solidFill>
            </a:endParaRPr>
          </a:p>
        </p:txBody>
      </p:sp>
    </p:spTree>
    <p:extLst>
      <p:ext uri="{BB962C8B-B14F-4D97-AF65-F5344CB8AC3E}">
        <p14:creationId xmlns:p14="http://schemas.microsoft.com/office/powerpoint/2010/main" val="3988253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xfrm>
            <a:off x="417444" y="76200"/>
            <a:ext cx="6858000" cy="708647"/>
          </a:xfrm>
        </p:spPr>
        <p:txBody>
          <a:bodyPr/>
          <a:lstStyle/>
          <a:p>
            <a:r>
              <a:rPr lang="en-US" dirty="0" smtClean="0"/>
              <a:t>Summarization of Python</a:t>
            </a:r>
            <a:endParaRPr lang="en-US" dirty="0"/>
          </a:p>
        </p:txBody>
      </p:sp>
      <p:sp>
        <p:nvSpPr>
          <p:cNvPr id="37891" name="Rectangle 3"/>
          <p:cNvSpPr>
            <a:spLocks noGrp="1" noChangeArrowheads="1"/>
          </p:cNvSpPr>
          <p:nvPr>
            <p:ph type="body" idx="1"/>
          </p:nvPr>
        </p:nvSpPr>
        <p:spPr>
          <a:xfrm>
            <a:off x="609600" y="609600"/>
            <a:ext cx="8229600" cy="5486400"/>
          </a:xfrm>
        </p:spPr>
        <p:txBody>
          <a:bodyPr/>
          <a:lstStyle/>
          <a:p>
            <a:r>
              <a:rPr lang="en-US" dirty="0" smtClean="0"/>
              <a:t>In Summary:</a:t>
            </a:r>
          </a:p>
          <a:p>
            <a:pPr lvl="1">
              <a:buFont typeface="Wingdings" panose="05000000000000000000" pitchFamily="2" charset="2"/>
              <a:buChar char="Ø"/>
            </a:pPr>
            <a:r>
              <a:rPr lang="en-US" dirty="0" smtClean="0"/>
              <a:t>Setting up and successfully running your first Python Computer Program.</a:t>
            </a:r>
          </a:p>
          <a:p>
            <a:pPr lvl="1">
              <a:buFont typeface="Wingdings" panose="05000000000000000000" pitchFamily="2" charset="2"/>
              <a:buChar char="Ø"/>
            </a:pPr>
            <a:r>
              <a:rPr lang="en-US" dirty="0" smtClean="0"/>
              <a:t>Using the powerful supplied Python Libraries for graphical views of the various sciences and mathematics.</a:t>
            </a:r>
          </a:p>
          <a:p>
            <a:pPr lvl="1">
              <a:buFont typeface="Wingdings" panose="05000000000000000000" pitchFamily="2" charset="2"/>
              <a:buChar char="Ø"/>
            </a:pPr>
            <a:r>
              <a:rPr lang="en-US" dirty="0" smtClean="0"/>
              <a:t>Potential Concerns, Ethical Considerations and Threats and Misuses of Python Computer Program Language.</a:t>
            </a:r>
            <a:endParaRPr lang="en-US" dirty="0"/>
          </a:p>
          <a:p>
            <a:r>
              <a:rPr lang="en-US" dirty="0" smtClean="0"/>
              <a:t>Further Reading and Resources:</a:t>
            </a:r>
            <a:endParaRPr lang="en-US" dirty="0"/>
          </a:p>
          <a:p>
            <a:pPr lvl="1">
              <a:buFont typeface="Wingdings" panose="05000000000000000000" pitchFamily="2" charset="2"/>
              <a:buChar char="Ø"/>
            </a:pPr>
            <a:r>
              <a:rPr lang="en-US" dirty="0"/>
              <a:t>List resources on </a:t>
            </a:r>
            <a:r>
              <a:rPr lang="en-US" dirty="0" smtClean="0"/>
              <a:t>the next </a:t>
            </a:r>
            <a:r>
              <a:rPr lang="en-US" dirty="0"/>
              <a:t>slide.</a:t>
            </a:r>
          </a:p>
          <a:p>
            <a:pPr lvl="1">
              <a:buFont typeface="Wingdings" panose="05000000000000000000" pitchFamily="2" charset="2"/>
              <a:buChar char="Ø"/>
            </a:pPr>
            <a:r>
              <a:rPr lang="en-US" dirty="0" smtClean="0"/>
              <a:t>Read the provided Handouts </a:t>
            </a:r>
            <a:r>
              <a:rPr lang="en-US" dirty="0"/>
              <a:t>with additional resource </a:t>
            </a:r>
            <a:r>
              <a:rPr lang="en-US" dirty="0" smtClean="0"/>
              <a:t>material indicated there as well.</a:t>
            </a:r>
            <a:endParaRPr lang="en-US" dirty="0"/>
          </a:p>
        </p:txBody>
      </p:sp>
      <p:sp>
        <p:nvSpPr>
          <p:cNvPr id="2" name="Footer Placeholder 1"/>
          <p:cNvSpPr>
            <a:spLocks noGrp="1"/>
          </p:cNvSpPr>
          <p:nvPr>
            <p:ph type="ftr" sz="quarter" idx="11"/>
          </p:nvPr>
        </p:nvSpPr>
        <p:spPr>
          <a:xfrm>
            <a:off x="3124200" y="6324600"/>
            <a:ext cx="2895600" cy="457200"/>
          </a:xfrm>
        </p:spPr>
        <p:txBody>
          <a:bodyPr/>
          <a:lstStyle/>
          <a:p>
            <a:r>
              <a:rPr lang="en-US" altLang="en-US" dirty="0" smtClean="0"/>
              <a:t>Copyright (c) 2013 -- </a:t>
            </a:r>
            <a:r>
              <a:rPr lang="en-US" altLang="en-US" dirty="0" err="1" smtClean="0"/>
              <a:t>ProfJRR</a:t>
            </a:r>
            <a:r>
              <a:rPr lang="en-US" altLang="en-US" dirty="0" smtClean="0"/>
              <a:t> Columbus, OH. All Rights Reserved.</a:t>
            </a:r>
            <a:endParaRPr lang="en-US" altLang="en-US" dirty="0"/>
          </a:p>
        </p:txBody>
      </p:sp>
      <p:sp>
        <p:nvSpPr>
          <p:cNvPr id="3" name="Slide Number Placeholder 2"/>
          <p:cNvSpPr>
            <a:spLocks noGrp="1"/>
          </p:cNvSpPr>
          <p:nvPr>
            <p:ph type="sldNum" sz="quarter" idx="12"/>
          </p:nvPr>
        </p:nvSpPr>
        <p:spPr/>
        <p:txBody>
          <a:bodyPr/>
          <a:lstStyle/>
          <a:p>
            <a:fld id="{FF15AE15-FA3C-4B48-B58A-B66292DF158E}" type="slidenum">
              <a:rPr lang="en-US" altLang="en-US" smtClean="0"/>
              <a:pPr/>
              <a:t>34</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Resources!</a:t>
            </a:r>
            <a:endParaRPr lang="en-US" dirty="0"/>
          </a:p>
        </p:txBody>
      </p:sp>
      <p:sp>
        <p:nvSpPr>
          <p:cNvPr id="3" name="Footer Placeholder 2"/>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4" name="Slide Number Placeholder 3"/>
          <p:cNvSpPr>
            <a:spLocks noGrp="1"/>
          </p:cNvSpPr>
          <p:nvPr>
            <p:ph type="sldNum" sz="quarter" idx="12"/>
          </p:nvPr>
        </p:nvSpPr>
        <p:spPr/>
        <p:txBody>
          <a:bodyPr/>
          <a:lstStyle/>
          <a:p>
            <a:fld id="{9C475DFD-1CEE-466C-8186-A858E7059066}" type="slidenum">
              <a:rPr lang="en-US" altLang="en-US" smtClean="0"/>
              <a:pPr/>
              <a:t>35</a:t>
            </a:fld>
            <a:endParaRPr lang="en-US" altLang="en-US" dirty="0"/>
          </a:p>
        </p:txBody>
      </p:sp>
      <p:sp>
        <p:nvSpPr>
          <p:cNvPr id="5" name="TextBox 4"/>
          <p:cNvSpPr txBox="1"/>
          <p:nvPr/>
        </p:nvSpPr>
        <p:spPr>
          <a:xfrm>
            <a:off x="2984224" y="1670651"/>
            <a:ext cx="1828800" cy="646331"/>
          </a:xfrm>
          <a:prstGeom prst="rect">
            <a:avLst/>
          </a:prstGeom>
          <a:noFill/>
        </p:spPr>
        <p:txBody>
          <a:bodyPr wrap="square" rtlCol="0">
            <a:spAutoFit/>
          </a:bodyPr>
          <a:lstStyle/>
          <a:p>
            <a:pPr algn="ctr"/>
            <a:r>
              <a:rPr lang="en-US" kern="1200" dirty="0" smtClean="0">
                <a:solidFill>
                  <a:schemeClr val="tx1"/>
                </a:solidFill>
                <a:latin typeface="Arial" charset="0"/>
                <a:ea typeface="+mn-ea"/>
                <a:cs typeface="+mn-cs"/>
              </a:rPr>
              <a:t>GITHUB</a:t>
            </a:r>
          </a:p>
          <a:p>
            <a:pPr algn="ctr"/>
            <a:endParaRPr lang="en-US" kern="1200" dirty="0">
              <a:solidFill>
                <a:schemeClr val="tx1"/>
              </a:solidFill>
              <a:latin typeface="Arial" charset="0"/>
              <a:ea typeface="+mn-ea"/>
              <a:cs typeface="+mn-cs"/>
            </a:endParaRPr>
          </a:p>
        </p:txBody>
      </p:sp>
      <p:sp>
        <p:nvSpPr>
          <p:cNvPr id="6" name="TextBox 5"/>
          <p:cNvSpPr txBox="1"/>
          <p:nvPr/>
        </p:nvSpPr>
        <p:spPr>
          <a:xfrm>
            <a:off x="2565952" y="4305300"/>
            <a:ext cx="2705100" cy="646331"/>
          </a:xfrm>
          <a:prstGeom prst="rect">
            <a:avLst/>
          </a:prstGeom>
          <a:noFill/>
        </p:spPr>
        <p:txBody>
          <a:bodyPr wrap="square" rtlCol="0">
            <a:spAutoFit/>
          </a:bodyPr>
          <a:lstStyle/>
          <a:p>
            <a:pPr algn="ctr"/>
            <a:r>
              <a:rPr lang="en-US" dirty="0" smtClean="0">
                <a:hlinkClick r:id="rId2"/>
              </a:rPr>
              <a:t>https://github.com/profjrr</a:t>
            </a:r>
            <a:endParaRPr lang="en-US" dirty="0" smtClean="0"/>
          </a:p>
          <a:p>
            <a:pPr algn="ctr"/>
            <a:endParaRPr lang="en-US" kern="1200" dirty="0">
              <a:solidFill>
                <a:schemeClr val="tx1"/>
              </a:solidFill>
              <a:latin typeface="Arial" charset="0"/>
              <a:ea typeface="+mn-ea"/>
              <a:cs typeface="+mn-cs"/>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0874" y="2316982"/>
            <a:ext cx="1962150" cy="1724025"/>
          </a:xfrm>
          <a:prstGeom prst="rect">
            <a:avLst/>
          </a:prstGeom>
        </p:spPr>
      </p:pic>
    </p:spTree>
    <p:extLst>
      <p:ext uri="{BB962C8B-B14F-4D97-AF65-F5344CB8AC3E}">
        <p14:creationId xmlns:p14="http://schemas.microsoft.com/office/powerpoint/2010/main" val="3382096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381000" y="460858"/>
            <a:ext cx="7543800" cy="682142"/>
          </a:xfrm>
        </p:spPr>
        <p:txBody>
          <a:bodyPr/>
          <a:lstStyle/>
          <a:p>
            <a:pPr algn="ctr"/>
            <a:r>
              <a:rPr lang="en-US" dirty="0" smtClean="0"/>
              <a:t>Wrapping up everything!</a:t>
            </a:r>
            <a:endParaRPr lang="en-US" dirty="0"/>
          </a:p>
        </p:txBody>
      </p:sp>
      <p:sp>
        <p:nvSpPr>
          <p:cNvPr id="40963" name="Rectangle 3"/>
          <p:cNvSpPr>
            <a:spLocks noGrp="1" noChangeArrowheads="1"/>
          </p:cNvSpPr>
          <p:nvPr>
            <p:ph type="body" idx="1"/>
          </p:nvPr>
        </p:nvSpPr>
        <p:spPr>
          <a:xfrm>
            <a:off x="609600" y="1719263"/>
            <a:ext cx="8229600" cy="4411662"/>
          </a:xfrm>
        </p:spPr>
        <p:txBody>
          <a:bodyPr/>
          <a:lstStyle/>
          <a:p>
            <a:r>
              <a:rPr lang="en-US" dirty="0" smtClean="0"/>
              <a:t>We have now summarized our important </a:t>
            </a:r>
            <a:r>
              <a:rPr lang="en-US" dirty="0"/>
              <a:t>points.</a:t>
            </a:r>
          </a:p>
          <a:p>
            <a:r>
              <a:rPr lang="en-US" dirty="0" smtClean="0"/>
              <a:t>And, now it’s time for </a:t>
            </a:r>
            <a:r>
              <a:rPr lang="en-US" u="sng" dirty="0" smtClean="0"/>
              <a:t>your</a:t>
            </a:r>
            <a:r>
              <a:rPr lang="en-US" dirty="0" smtClean="0"/>
              <a:t> Questions???</a:t>
            </a:r>
          </a:p>
          <a:p>
            <a:pPr lvl="1">
              <a:buFont typeface="Wingdings" panose="05000000000000000000" pitchFamily="2" charset="2"/>
              <a:buChar char="Ø"/>
            </a:pPr>
            <a:r>
              <a:rPr lang="en-US" dirty="0" smtClean="0"/>
              <a:t>Anything we discussed during this presentation.</a:t>
            </a:r>
          </a:p>
          <a:p>
            <a:pPr marL="933450" lvl="3" indent="0">
              <a:buNone/>
            </a:pPr>
            <a:r>
              <a:rPr lang="en-US" dirty="0" smtClean="0"/>
              <a:t>(Installation and Setup; Graphics; Misuses)</a:t>
            </a:r>
          </a:p>
          <a:p>
            <a:r>
              <a:rPr lang="en-US" dirty="0" smtClean="0"/>
              <a:t>Thanks for your kind attention.</a:t>
            </a:r>
          </a:p>
          <a:p>
            <a:r>
              <a:rPr lang="en-US" dirty="0" smtClean="0"/>
              <a:t>Hope you find yourself using these techniques in the near future.</a:t>
            </a:r>
          </a:p>
          <a:p>
            <a:r>
              <a:rPr lang="en-US" dirty="0" smtClean="0"/>
              <a:t>Please let us know how we are doing.</a:t>
            </a:r>
            <a:endParaRPr lang="en-US" dirty="0"/>
          </a:p>
        </p:txBody>
      </p:sp>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FF15AE15-FA3C-4B48-B58A-B66292DF158E}" type="slidenum">
              <a:rPr lang="en-US" altLang="en-US" smtClean="0"/>
              <a:pPr/>
              <a:t>36</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p:txBody>
          <a:bodyPr/>
          <a:lstStyle/>
          <a:p>
            <a:r>
              <a:rPr lang="en-US" dirty="0"/>
              <a:t>Assessment and Evaluation</a:t>
            </a:r>
          </a:p>
        </p:txBody>
      </p:sp>
      <p:sp>
        <p:nvSpPr>
          <p:cNvPr id="41987" name="Rectangle 3"/>
          <p:cNvSpPr>
            <a:spLocks noGrp="1" noChangeArrowheads="1"/>
          </p:cNvSpPr>
          <p:nvPr>
            <p:ph type="body" idx="1"/>
          </p:nvPr>
        </p:nvSpPr>
        <p:spPr/>
        <p:txBody>
          <a:bodyPr/>
          <a:lstStyle/>
          <a:p>
            <a:r>
              <a:rPr lang="en-US" dirty="0" smtClean="0"/>
              <a:t>Challenge yourself: install Python; design and run your first Python Program; and finally investigate the powerful Python libraries for your area of study and instruction.</a:t>
            </a:r>
            <a:endParaRPr lang="en-US" dirty="0"/>
          </a:p>
          <a:p>
            <a:r>
              <a:rPr lang="en-US" dirty="0" smtClean="0"/>
              <a:t>Let us know how we are doing?</a:t>
            </a:r>
          </a:p>
          <a:p>
            <a:pPr lvl="1">
              <a:buFont typeface="Wingdings" panose="05000000000000000000" pitchFamily="2" charset="2"/>
              <a:buChar char="Ø"/>
            </a:pPr>
            <a:r>
              <a:rPr lang="en-US" dirty="0" smtClean="0"/>
              <a:t>Complete my personal evaluation.</a:t>
            </a:r>
          </a:p>
          <a:p>
            <a:pPr lvl="1">
              <a:buFont typeface="Wingdings" panose="05000000000000000000" pitchFamily="2" charset="2"/>
              <a:buChar char="Ø"/>
            </a:pPr>
            <a:r>
              <a:rPr lang="en-US" dirty="0" smtClean="0"/>
              <a:t>Complete our Host’s evaluation.</a:t>
            </a:r>
            <a:endParaRPr lang="en-US" dirty="0"/>
          </a:p>
        </p:txBody>
      </p:sp>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FF15AE15-FA3C-4B48-B58A-B66292DF158E}" type="slidenum">
              <a:rPr lang="en-US" altLang="en-US" smtClean="0"/>
              <a:pPr/>
              <a:t>37</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5" name="Picture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6880" y="83881"/>
            <a:ext cx="8997120" cy="668592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586628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 of Presentation on Python</a:t>
            </a:r>
            <a:endParaRPr lang="en-US" dirty="0"/>
          </a:p>
        </p:txBody>
      </p:sp>
      <p:sp>
        <p:nvSpPr>
          <p:cNvPr id="3" name="Content Placeholder 2"/>
          <p:cNvSpPr>
            <a:spLocks noGrp="1"/>
          </p:cNvSpPr>
          <p:nvPr>
            <p:ph idx="1"/>
          </p:nvPr>
        </p:nvSpPr>
        <p:spPr/>
        <p:txBody>
          <a:bodyPr/>
          <a:lstStyle/>
          <a:p>
            <a:pPr marL="0" indent="0" algn="ctr">
              <a:buNone/>
            </a:pPr>
            <a:r>
              <a:rPr lang="en-US" dirty="0" smtClean="0"/>
              <a:t>Thank you, Professor Reed!!!</a:t>
            </a:r>
          </a:p>
          <a:p>
            <a:pPr marL="0" indent="0" algn="ctr">
              <a:buNone/>
            </a:pPr>
            <a:endParaRPr lang="en-US" dirty="0" smtClean="0"/>
          </a:p>
          <a:p>
            <a:pPr marL="0" indent="0" algn="ctr">
              <a:buNone/>
            </a:pPr>
            <a:endParaRPr lang="en-US" dirty="0"/>
          </a:p>
          <a:p>
            <a:pPr marL="0" indent="0" algn="ctr">
              <a:buNone/>
            </a:pPr>
            <a:endParaRPr lang="en-US" dirty="0" smtClean="0"/>
          </a:p>
          <a:p>
            <a:pPr marL="0" indent="0" algn="ctr">
              <a:buNone/>
            </a:pPr>
            <a:endParaRPr lang="en-US" dirty="0"/>
          </a:p>
          <a:p>
            <a:pPr marL="0" indent="0" algn="ctr">
              <a:buNone/>
            </a:pPr>
            <a:endParaRPr lang="en-US" dirty="0" smtClean="0"/>
          </a:p>
          <a:p>
            <a:pPr marL="0" indent="0" algn="ctr">
              <a:buNone/>
            </a:pPr>
            <a:endParaRPr lang="en-US" dirty="0" smtClean="0"/>
          </a:p>
          <a:p>
            <a:pPr marL="0" indent="0" algn="ctr">
              <a:buNone/>
            </a:pPr>
            <a:r>
              <a:rPr lang="en-US" dirty="0" smtClean="0"/>
              <a:t>###</a:t>
            </a:r>
          </a:p>
          <a:p>
            <a:pPr marL="0" indent="0" algn="ctr">
              <a:buNone/>
            </a:pPr>
            <a:endParaRPr lang="en-US" dirty="0"/>
          </a:p>
          <a:p>
            <a:pPr marL="0" indent="0" algn="ctr">
              <a:buNone/>
            </a:pPr>
            <a:endParaRPr lang="en-US" dirty="0" smtClean="0"/>
          </a:p>
          <a:p>
            <a:pPr marL="0" indent="0" algn="ctr">
              <a:buNone/>
            </a:pPr>
            <a:endParaRPr lang="en-US" dirty="0"/>
          </a:p>
          <a:p>
            <a:pPr marL="0" indent="0" algn="ctr">
              <a:buNone/>
            </a:pPr>
            <a:endParaRPr lang="en-US" dirty="0"/>
          </a:p>
        </p:txBody>
      </p:sp>
      <p:sp>
        <p:nvSpPr>
          <p:cNvPr id="4" name="Footer Placeholder 3"/>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5" name="Slide Number Placeholder 4"/>
          <p:cNvSpPr>
            <a:spLocks noGrp="1"/>
          </p:cNvSpPr>
          <p:nvPr>
            <p:ph type="sldNum" sz="quarter" idx="12"/>
          </p:nvPr>
        </p:nvSpPr>
        <p:spPr/>
        <p:txBody>
          <a:bodyPr/>
          <a:lstStyle/>
          <a:p>
            <a:fld id="{FF15AE15-FA3C-4B48-B58A-B66292DF158E}" type="slidenum">
              <a:rPr lang="en-US" altLang="en-US" smtClean="0"/>
              <a:pPr/>
              <a:t>39</a:t>
            </a:fld>
            <a:endParaRPr lang="en-US" altLang="en-US" dirty="0"/>
          </a:p>
        </p:txBody>
      </p:sp>
      <p:pic>
        <p:nvPicPr>
          <p:cNvPr id="6" name="Content Placeholder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14725" y="2590800"/>
            <a:ext cx="2114550" cy="2876550"/>
          </a:xfrm>
          <a:prstGeom prst="rect">
            <a:avLst/>
          </a:prstGeom>
        </p:spPr>
      </p:pic>
    </p:spTree>
    <p:extLst>
      <p:ext uri="{BB962C8B-B14F-4D97-AF65-F5344CB8AC3E}">
        <p14:creationId xmlns:p14="http://schemas.microsoft.com/office/powerpoint/2010/main" val="4095563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Welcome OETC 2014</a:t>
            </a:r>
            <a:endParaRPr lang="en-US" dirty="0"/>
          </a:p>
        </p:txBody>
      </p:sp>
      <p:sp>
        <p:nvSpPr>
          <p:cNvPr id="3" name="Content Placeholder 2"/>
          <p:cNvSpPr>
            <a:spLocks noGrp="1"/>
          </p:cNvSpPr>
          <p:nvPr>
            <p:ph idx="1"/>
          </p:nvPr>
        </p:nvSpPr>
        <p:spPr/>
        <p:txBody>
          <a:bodyPr/>
          <a:lstStyle/>
          <a:p>
            <a:r>
              <a:rPr lang="en-US" dirty="0" smtClean="0"/>
              <a:t>Your Instructor, Professor Reed (“Jim”)</a:t>
            </a:r>
          </a:p>
          <a:p>
            <a:r>
              <a:rPr lang="en-US" dirty="0" smtClean="0"/>
              <a:t>Topic: Using Python in Your Classroom</a:t>
            </a:r>
          </a:p>
          <a:p>
            <a:r>
              <a:rPr lang="en-US" dirty="0" smtClean="0"/>
              <a:t>1969?</a:t>
            </a:r>
          </a:p>
          <a:p>
            <a:pPr lvl="1">
              <a:buFont typeface="Wingdings" panose="05000000000000000000" pitchFamily="2" charset="2"/>
              <a:buChar char="Ø"/>
            </a:pPr>
            <a:r>
              <a:rPr lang="en-US" dirty="0" smtClean="0"/>
              <a:t>FORTRAN Programming on what??? </a:t>
            </a:r>
          </a:p>
          <a:p>
            <a:r>
              <a:rPr lang="en-US" dirty="0" smtClean="0"/>
              <a:t>I lied, its more like 30-35 yrs experience!!!</a:t>
            </a:r>
          </a:p>
          <a:p>
            <a:r>
              <a:rPr lang="en-US" dirty="0" smtClean="0"/>
              <a:t>Due to the short session (</a:t>
            </a:r>
            <a:r>
              <a:rPr lang="en-US" dirty="0" smtClean="0">
                <a:latin typeface="Arial" panose="020B0604020202020204" pitchFamily="34" charset="0"/>
                <a:cs typeface="Arial" panose="020B0604020202020204" pitchFamily="34" charset="0"/>
              </a:rPr>
              <a:t>≈1hr&amp;</a:t>
            </a:r>
            <a:r>
              <a:rPr lang="en-US" dirty="0" smtClean="0"/>
              <a:t>45mins) Q&amp;A generally will be held at the end of the remaining minutes of the entire presentation.</a:t>
            </a:r>
          </a:p>
          <a:p>
            <a:pPr marL="0" indent="0">
              <a:buNone/>
            </a:pPr>
            <a:endParaRPr lang="en-US" dirty="0" smtClean="0"/>
          </a:p>
          <a:p>
            <a:endParaRPr lang="en-US" dirty="0"/>
          </a:p>
        </p:txBody>
      </p:sp>
      <p:sp>
        <p:nvSpPr>
          <p:cNvPr id="4" name="Footer Placeholder 3"/>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5" name="Slide Number Placeholder 4"/>
          <p:cNvSpPr>
            <a:spLocks noGrp="1"/>
          </p:cNvSpPr>
          <p:nvPr>
            <p:ph type="sldNum" sz="quarter" idx="12"/>
          </p:nvPr>
        </p:nvSpPr>
        <p:spPr/>
        <p:txBody>
          <a:bodyPr/>
          <a:lstStyle/>
          <a:p>
            <a:fld id="{FF15AE15-FA3C-4B48-B58A-B66292DF158E}" type="slidenum">
              <a:rPr lang="en-US" altLang="en-US" smtClean="0"/>
              <a:pPr/>
              <a:t>4</a:t>
            </a:fld>
            <a:endParaRPr lang="en-US" altLang="en-US" dirty="0"/>
          </a:p>
        </p:txBody>
      </p:sp>
    </p:spTree>
    <p:extLst>
      <p:ext uri="{BB962C8B-B14F-4D97-AF65-F5344CB8AC3E}">
        <p14:creationId xmlns:p14="http://schemas.microsoft.com/office/powerpoint/2010/main" val="3731739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21108515-2FBF-4029-9F32-55248CCAD54A}" type="slidenum">
              <a:rPr lang="en-US" altLang="en-US" smtClean="0"/>
              <a:pPr/>
              <a:t>5</a:t>
            </a:fld>
            <a:endParaRPr lang="en-US" altLang="en-US" dirty="0"/>
          </a:p>
        </p:txBody>
      </p:sp>
      <p:sp>
        <p:nvSpPr>
          <p:cNvPr id="4" name="TextBox 3"/>
          <p:cNvSpPr txBox="1"/>
          <p:nvPr/>
        </p:nvSpPr>
        <p:spPr>
          <a:xfrm>
            <a:off x="2514600" y="1637698"/>
            <a:ext cx="3352800" cy="369332"/>
          </a:xfrm>
          <a:prstGeom prst="rect">
            <a:avLst/>
          </a:prstGeom>
          <a:noFill/>
        </p:spPr>
        <p:txBody>
          <a:bodyPr wrap="square" rtlCol="0">
            <a:spAutoFit/>
          </a:bodyPr>
          <a:lstStyle/>
          <a:p>
            <a:r>
              <a:rPr lang="en-US" kern="1200" dirty="0" smtClean="0">
                <a:solidFill>
                  <a:schemeClr val="tx1"/>
                </a:solidFill>
                <a:latin typeface="Arial" charset="0"/>
                <a:ea typeface="+mn-ea"/>
                <a:cs typeface="+mn-cs"/>
              </a:rPr>
              <a:t>IBM Mainframe System/360</a:t>
            </a:r>
            <a:endParaRPr lang="en-US" kern="1200" dirty="0">
              <a:solidFill>
                <a:schemeClr val="tx1"/>
              </a:solidFill>
              <a:latin typeface="Arial" charset="0"/>
              <a:ea typeface="+mn-ea"/>
              <a:cs typeface="+mn-cs"/>
            </a:endParaRPr>
          </a:p>
        </p:txBody>
      </p:sp>
      <p:sp>
        <p:nvSpPr>
          <p:cNvPr id="5" name="TextBox 4"/>
          <p:cNvSpPr txBox="1">
            <a:spLocks/>
          </p:cNvSpPr>
          <p:nvPr/>
        </p:nvSpPr>
        <p:spPr>
          <a:xfrm>
            <a:off x="381000" y="533400"/>
            <a:ext cx="7703518" cy="369332"/>
          </a:xfrm>
          <a:prstGeom prst="rect">
            <a:avLst/>
          </a:prstGeom>
          <a:noFill/>
        </p:spPr>
        <p:txBody>
          <a:bodyPr wrap="square" rtlCol="0">
            <a:spAutoFit/>
          </a:bodyPr>
          <a:lstStyle/>
          <a:p>
            <a:pPr algn="ctr"/>
            <a:r>
              <a:rPr lang="en-US" kern="1200" dirty="0" smtClean="0">
                <a:solidFill>
                  <a:schemeClr val="tx1"/>
                </a:solidFill>
                <a:latin typeface="Arial" charset="0"/>
                <a:ea typeface="+mn-ea"/>
                <a:cs typeface="+mn-cs"/>
              </a:rPr>
              <a:t>Dig a Little Deeper</a:t>
            </a:r>
            <a:endParaRPr lang="en-US" kern="1200" dirty="0">
              <a:solidFill>
                <a:schemeClr val="tx1"/>
              </a:solidFill>
              <a:latin typeface="Arial" charset="0"/>
              <a:ea typeface="+mn-ea"/>
              <a:cs typeface="+mn-cs"/>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5900" y="2033534"/>
            <a:ext cx="5753100" cy="3899853"/>
          </a:xfrm>
          <a:prstGeom prst="rect">
            <a:avLst/>
          </a:prstGeom>
        </p:spPr>
      </p:pic>
    </p:spTree>
    <p:extLst>
      <p:ext uri="{BB962C8B-B14F-4D97-AF65-F5344CB8AC3E}">
        <p14:creationId xmlns:p14="http://schemas.microsoft.com/office/powerpoint/2010/main" val="4180701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21108515-2FBF-4029-9F32-55248CCAD54A}" type="slidenum">
              <a:rPr lang="en-US" altLang="en-US" smtClean="0"/>
              <a:pPr/>
              <a:t>6</a:t>
            </a:fld>
            <a:endParaRPr lang="en-US" altLang="en-US" dirty="0"/>
          </a:p>
        </p:txBody>
      </p:sp>
      <p:sp>
        <p:nvSpPr>
          <p:cNvPr id="5" name="TextBox 4"/>
          <p:cNvSpPr txBox="1">
            <a:spLocks/>
          </p:cNvSpPr>
          <p:nvPr/>
        </p:nvSpPr>
        <p:spPr>
          <a:xfrm>
            <a:off x="457200" y="613777"/>
            <a:ext cx="6934200" cy="369332"/>
          </a:xfrm>
          <a:prstGeom prst="rect">
            <a:avLst/>
          </a:prstGeom>
          <a:noFill/>
        </p:spPr>
        <p:txBody>
          <a:bodyPr wrap="square" rtlCol="0">
            <a:spAutoFit/>
          </a:bodyPr>
          <a:lstStyle/>
          <a:p>
            <a:pPr algn="ctr"/>
            <a:r>
              <a:rPr lang="en-US" kern="1200" dirty="0" smtClean="0">
                <a:solidFill>
                  <a:schemeClr val="tx1"/>
                </a:solidFill>
                <a:latin typeface="Arial" charset="0"/>
                <a:ea typeface="+mn-ea"/>
                <a:cs typeface="+mn-cs"/>
              </a:rPr>
              <a:t>Dig </a:t>
            </a:r>
            <a:r>
              <a:rPr lang="en-US" dirty="0" smtClean="0"/>
              <a:t>Even </a:t>
            </a:r>
            <a:r>
              <a:rPr lang="en-US" kern="1200" dirty="0" smtClean="0">
                <a:solidFill>
                  <a:schemeClr val="tx1"/>
                </a:solidFill>
                <a:latin typeface="Arial" charset="0"/>
                <a:ea typeface="+mn-ea"/>
                <a:cs typeface="+mn-cs"/>
              </a:rPr>
              <a:t>a Little Deeper</a:t>
            </a:r>
            <a:endParaRPr lang="en-US" kern="1200" dirty="0">
              <a:solidFill>
                <a:schemeClr val="tx1"/>
              </a:solidFill>
              <a:latin typeface="Arial" charset="0"/>
              <a:ea typeface="+mn-ea"/>
              <a:cs typeface="+mn-cs"/>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600" y="2743200"/>
            <a:ext cx="5600700" cy="2514600"/>
          </a:xfrm>
          <a:prstGeom prst="rect">
            <a:avLst/>
          </a:prstGeom>
        </p:spPr>
      </p:pic>
      <p:sp>
        <p:nvSpPr>
          <p:cNvPr id="8" name="TextBox 7"/>
          <p:cNvSpPr txBox="1"/>
          <p:nvPr/>
        </p:nvSpPr>
        <p:spPr>
          <a:xfrm>
            <a:off x="2514600" y="1789043"/>
            <a:ext cx="3352800" cy="369332"/>
          </a:xfrm>
          <a:prstGeom prst="rect">
            <a:avLst/>
          </a:prstGeom>
          <a:noFill/>
        </p:spPr>
        <p:txBody>
          <a:bodyPr wrap="square" rtlCol="0">
            <a:spAutoFit/>
          </a:bodyPr>
          <a:lstStyle/>
          <a:p>
            <a:r>
              <a:rPr lang="en-US" b="1" dirty="0" smtClean="0"/>
              <a:t>IBM Hollerith Punch Card</a:t>
            </a:r>
            <a:endParaRPr lang="en-US" b="1" kern="1200" dirty="0">
              <a:solidFill>
                <a:schemeClr val="tx1"/>
              </a:solidFill>
            </a:endParaRPr>
          </a:p>
        </p:txBody>
      </p:sp>
    </p:spTree>
    <p:extLst>
      <p:ext uri="{BB962C8B-B14F-4D97-AF65-F5344CB8AC3E}">
        <p14:creationId xmlns:p14="http://schemas.microsoft.com/office/powerpoint/2010/main" val="293228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21108515-2FBF-4029-9F32-55248CCAD54A}" type="slidenum">
              <a:rPr lang="en-US" altLang="en-US" smtClean="0"/>
              <a:pPr/>
              <a:t>7</a:t>
            </a:fld>
            <a:endParaRPr lang="en-US" altLang="en-US" dirty="0"/>
          </a:p>
        </p:txBody>
      </p:sp>
      <p:sp>
        <p:nvSpPr>
          <p:cNvPr id="5" name="TextBox 4"/>
          <p:cNvSpPr txBox="1">
            <a:spLocks/>
          </p:cNvSpPr>
          <p:nvPr/>
        </p:nvSpPr>
        <p:spPr>
          <a:xfrm>
            <a:off x="838200" y="609600"/>
            <a:ext cx="6934200" cy="369332"/>
          </a:xfrm>
          <a:prstGeom prst="rect">
            <a:avLst/>
          </a:prstGeom>
          <a:noFill/>
        </p:spPr>
        <p:txBody>
          <a:bodyPr wrap="square" rtlCol="0">
            <a:spAutoFit/>
          </a:bodyPr>
          <a:lstStyle/>
          <a:p>
            <a:pPr algn="ctr"/>
            <a:r>
              <a:rPr lang="en-US" kern="1200" dirty="0" smtClean="0">
                <a:solidFill>
                  <a:schemeClr val="tx1"/>
                </a:solidFill>
                <a:latin typeface="Arial" charset="0"/>
                <a:ea typeface="+mn-ea"/>
                <a:cs typeface="+mn-cs"/>
              </a:rPr>
              <a:t>Dig </a:t>
            </a:r>
            <a:r>
              <a:rPr lang="en-US" dirty="0" smtClean="0"/>
              <a:t>Even</a:t>
            </a:r>
            <a:r>
              <a:rPr lang="en-US" kern="1200" dirty="0" smtClean="0">
                <a:solidFill>
                  <a:schemeClr val="tx1"/>
                </a:solidFill>
                <a:latin typeface="Arial" charset="0"/>
                <a:ea typeface="+mn-ea"/>
                <a:cs typeface="+mn-cs"/>
              </a:rPr>
              <a:t> a Little More Deeper</a:t>
            </a:r>
            <a:endParaRPr lang="en-US" kern="1200" dirty="0">
              <a:solidFill>
                <a:schemeClr val="tx1"/>
              </a:solidFill>
              <a:latin typeface="Arial" charset="0"/>
              <a:ea typeface="+mn-ea"/>
              <a:cs typeface="+mn-cs"/>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5300" y="1676400"/>
            <a:ext cx="4219575" cy="433387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600" y="2014538"/>
            <a:ext cx="3952875" cy="2743200"/>
          </a:xfrm>
          <a:prstGeom prst="rect">
            <a:avLst/>
          </a:prstGeom>
        </p:spPr>
      </p:pic>
    </p:spTree>
    <p:extLst>
      <p:ext uri="{BB962C8B-B14F-4D97-AF65-F5344CB8AC3E}">
        <p14:creationId xmlns:p14="http://schemas.microsoft.com/office/powerpoint/2010/main" val="2246862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Take the pledge (raise your right hand NOW!)</a:t>
            </a:r>
            <a:endParaRPr lang="en-US" dirty="0"/>
          </a:p>
        </p:txBody>
      </p:sp>
      <p:sp>
        <p:nvSpPr>
          <p:cNvPr id="3" name="Footer Placeholder 2"/>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4" name="Slide Number Placeholder 3"/>
          <p:cNvSpPr>
            <a:spLocks noGrp="1"/>
          </p:cNvSpPr>
          <p:nvPr>
            <p:ph type="sldNum" sz="quarter" idx="12"/>
          </p:nvPr>
        </p:nvSpPr>
        <p:spPr/>
        <p:txBody>
          <a:bodyPr/>
          <a:lstStyle/>
          <a:p>
            <a:fld id="{9C475DFD-1CEE-466C-8186-A858E7059066}" type="slidenum">
              <a:rPr lang="en-US" altLang="en-US" smtClean="0"/>
              <a:pPr/>
              <a:t>8</a:t>
            </a:fld>
            <a:endParaRPr lang="en-US" altLang="en-US" dirty="0"/>
          </a:p>
        </p:txBody>
      </p:sp>
      <p:sp>
        <p:nvSpPr>
          <p:cNvPr id="5" name="TextBox 4"/>
          <p:cNvSpPr txBox="1"/>
          <p:nvPr/>
        </p:nvSpPr>
        <p:spPr>
          <a:xfrm>
            <a:off x="1447800" y="2286000"/>
            <a:ext cx="5638800" cy="646331"/>
          </a:xfrm>
          <a:prstGeom prst="rect">
            <a:avLst/>
          </a:prstGeom>
          <a:noFill/>
        </p:spPr>
        <p:txBody>
          <a:bodyPr wrap="square" rtlCol="0">
            <a:spAutoFit/>
          </a:bodyPr>
          <a:lstStyle/>
          <a:p>
            <a:r>
              <a:rPr lang="en-US" b="1" u="sng" kern="1200" dirty="0" smtClean="0">
                <a:solidFill>
                  <a:schemeClr val="tx1"/>
                </a:solidFill>
                <a:latin typeface="Arial" charset="0"/>
                <a:ea typeface="+mn-ea"/>
                <a:cs typeface="+mn-cs"/>
              </a:rPr>
              <a:t>Pledge #1</a:t>
            </a:r>
            <a:r>
              <a:rPr lang="en-US" kern="1200" dirty="0" smtClean="0">
                <a:solidFill>
                  <a:schemeClr val="tx1"/>
                </a:solidFill>
                <a:latin typeface="Arial" charset="0"/>
                <a:ea typeface="+mn-ea"/>
                <a:cs typeface="+mn-cs"/>
              </a:rPr>
              <a:t> – I promise to review and practice these materials within the next 10 days – no excuses!</a:t>
            </a:r>
            <a:endParaRPr lang="en-US" kern="1200" dirty="0">
              <a:solidFill>
                <a:schemeClr val="tx1"/>
              </a:solidFill>
              <a:latin typeface="Arial" charset="0"/>
              <a:ea typeface="+mn-ea"/>
              <a:cs typeface="+mn-cs"/>
            </a:endParaRPr>
          </a:p>
        </p:txBody>
      </p:sp>
      <p:sp>
        <p:nvSpPr>
          <p:cNvPr id="6" name="TextBox 5"/>
          <p:cNvSpPr txBox="1"/>
          <p:nvPr/>
        </p:nvSpPr>
        <p:spPr>
          <a:xfrm>
            <a:off x="1447800" y="3995043"/>
            <a:ext cx="5867400" cy="646331"/>
          </a:xfrm>
          <a:prstGeom prst="rect">
            <a:avLst/>
          </a:prstGeom>
          <a:noFill/>
        </p:spPr>
        <p:txBody>
          <a:bodyPr wrap="square" rtlCol="0">
            <a:spAutoFit/>
          </a:bodyPr>
          <a:lstStyle/>
          <a:p>
            <a:r>
              <a:rPr lang="en-US" b="1" u="sng" dirty="0" smtClean="0"/>
              <a:t>Pledge#2</a:t>
            </a:r>
            <a:r>
              <a:rPr lang="en-US" dirty="0" smtClean="0"/>
              <a:t> – I promise to take some of these techniques to my classroom before the end of Spring Term 2014!</a:t>
            </a:r>
            <a:endParaRPr lang="en-US" kern="1200" dirty="0">
              <a:solidFill>
                <a:schemeClr val="tx1"/>
              </a:solidFill>
              <a:latin typeface="Arial" charset="0"/>
              <a:ea typeface="+mn-ea"/>
              <a:cs typeface="+mn-cs"/>
            </a:endParaRPr>
          </a:p>
        </p:txBody>
      </p:sp>
    </p:spTree>
    <p:extLst>
      <p:ext uri="{BB962C8B-B14F-4D97-AF65-F5344CB8AC3E}">
        <p14:creationId xmlns:p14="http://schemas.microsoft.com/office/powerpoint/2010/main" val="49518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dirty="0"/>
              <a:t>Introduction</a:t>
            </a:r>
          </a:p>
        </p:txBody>
      </p:sp>
      <p:sp>
        <p:nvSpPr>
          <p:cNvPr id="6147" name="Rectangle 3"/>
          <p:cNvSpPr>
            <a:spLocks noGrp="1" noChangeArrowheads="1"/>
          </p:cNvSpPr>
          <p:nvPr>
            <p:ph type="body" idx="1"/>
          </p:nvPr>
        </p:nvSpPr>
        <p:spPr/>
        <p:txBody>
          <a:bodyPr/>
          <a:lstStyle/>
          <a:p>
            <a:r>
              <a:rPr lang="en-US" dirty="0" smtClean="0"/>
              <a:t>Python Programming Language is an </a:t>
            </a:r>
            <a:r>
              <a:rPr lang="en-US" u="sng" dirty="0" smtClean="0"/>
              <a:t>easier</a:t>
            </a:r>
            <a:r>
              <a:rPr lang="en-US" dirty="0" smtClean="0"/>
              <a:t> introduction into computer programming.</a:t>
            </a:r>
            <a:endParaRPr lang="en-US" dirty="0"/>
          </a:p>
          <a:p>
            <a:r>
              <a:rPr lang="en-US" dirty="0" smtClean="0"/>
              <a:t>Python provides a great beginning language while allowing students to explore more advanced computer science topics as skills grow with practice.</a:t>
            </a:r>
            <a:endParaRPr lang="en-US" dirty="0"/>
          </a:p>
          <a:p>
            <a:r>
              <a:rPr lang="en-US" dirty="0" smtClean="0"/>
              <a:t>Professor Reed, has over 30 years of Computer Programming experience in business, government and academics.</a:t>
            </a:r>
            <a:endParaRPr lang="en-US" dirty="0"/>
          </a:p>
          <a:p>
            <a:pPr marL="0" indent="0">
              <a:buNone/>
            </a:pPr>
            <a:endParaRPr lang="en-US" dirty="0"/>
          </a:p>
        </p:txBody>
      </p:sp>
      <p:sp>
        <p:nvSpPr>
          <p:cNvPr id="2" name="Footer Placeholder 1"/>
          <p:cNvSpPr>
            <a:spLocks noGrp="1"/>
          </p:cNvSpPr>
          <p:nvPr>
            <p:ph type="ftr" sz="quarter" idx="11"/>
          </p:nvPr>
        </p:nvSpPr>
        <p:spPr/>
        <p:txBody>
          <a:bodyPr/>
          <a:lstStyle/>
          <a:p>
            <a:r>
              <a:rPr lang="en-US" altLang="en-US" smtClean="0"/>
              <a:t>Copyright (c) 2013 -- ProfJRR Columbus, OH. All Rights Reserved.</a:t>
            </a:r>
            <a:endParaRPr lang="en-US" altLang="en-US" dirty="0"/>
          </a:p>
        </p:txBody>
      </p:sp>
      <p:sp>
        <p:nvSpPr>
          <p:cNvPr id="3" name="Slide Number Placeholder 2"/>
          <p:cNvSpPr>
            <a:spLocks noGrp="1"/>
          </p:cNvSpPr>
          <p:nvPr>
            <p:ph type="sldNum" sz="quarter" idx="12"/>
          </p:nvPr>
        </p:nvSpPr>
        <p:spPr/>
        <p:txBody>
          <a:bodyPr/>
          <a:lstStyle/>
          <a:p>
            <a:fld id="{FF15AE15-FA3C-4B48-B58A-B66292DF158E}" type="slidenum">
              <a:rPr lang="en-US" altLang="en-US" smtClean="0"/>
              <a:pPr/>
              <a:t>9</a:t>
            </a:fld>
            <a:endParaRPr lang="en-US" alt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47">
                                            <p:txEl>
                                              <p:pRg st="0" end="0"/>
                                            </p:txEl>
                                          </p:spTgt>
                                        </p:tgtEl>
                                        <p:attrNameLst>
                                          <p:attrName>style.visibility</p:attrName>
                                        </p:attrNameLst>
                                      </p:cBhvr>
                                      <p:to>
                                        <p:strVal val="visible"/>
                                      </p:to>
                                    </p:set>
                                    <p:animEffect transition="in" filter="fade">
                                      <p:cBhvr>
                                        <p:cTn id="7" dur="500"/>
                                        <p:tgtEl>
                                          <p:spTgt spid="614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06088808">
  <a:themeElements>
    <a:clrScheme name="1_Network 10">
      <a:dk1>
        <a:srgbClr val="000000"/>
      </a:dk1>
      <a:lt1>
        <a:srgbClr val="FFFFFF"/>
      </a:lt1>
      <a:dk2>
        <a:srgbClr val="330066"/>
      </a:dk2>
      <a:lt2>
        <a:srgbClr val="808080"/>
      </a:lt2>
      <a:accent1>
        <a:srgbClr val="CCCC00"/>
      </a:accent1>
      <a:accent2>
        <a:srgbClr val="669999"/>
      </a:accent2>
      <a:accent3>
        <a:srgbClr val="FFFFFF"/>
      </a:accent3>
      <a:accent4>
        <a:srgbClr val="000000"/>
      </a:accent4>
      <a:accent5>
        <a:srgbClr val="E2E2AA"/>
      </a:accent5>
      <a:accent6>
        <a:srgbClr val="5C8A8A"/>
      </a:accent6>
      <a:hlink>
        <a:srgbClr val="7E9CE8"/>
      </a:hlink>
      <a:folHlink>
        <a:srgbClr val="D8D8EC"/>
      </a:folHlink>
    </a:clrScheme>
    <a:fontScheme name="1_Networ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1_Network 1">
        <a:dk1>
          <a:srgbClr val="4F747B"/>
        </a:dk1>
        <a:lt1>
          <a:srgbClr val="FFFFFF"/>
        </a:lt1>
        <a:dk2>
          <a:srgbClr val="000000"/>
        </a:dk2>
        <a:lt2>
          <a:srgbClr val="C0C0C0"/>
        </a:lt2>
        <a:accent1>
          <a:srgbClr val="859868"/>
        </a:accent1>
        <a:accent2>
          <a:srgbClr val="5F5F5F"/>
        </a:accent2>
        <a:accent3>
          <a:srgbClr val="AAAAAA"/>
        </a:accent3>
        <a:accent4>
          <a:srgbClr val="DADADA"/>
        </a:accent4>
        <a:accent5>
          <a:srgbClr val="C2CAB9"/>
        </a:accent5>
        <a:accent6>
          <a:srgbClr val="555555"/>
        </a:accent6>
        <a:hlink>
          <a:srgbClr val="5F5F5F"/>
        </a:hlink>
        <a:folHlink>
          <a:srgbClr val="BA1212"/>
        </a:folHlink>
      </a:clrScheme>
      <a:clrMap bg1="dk2" tx1="lt1" bg2="dk1" tx2="lt2" accent1="accent1" accent2="accent2" accent3="accent3" accent4="accent4" accent5="accent5" accent6="accent6" hlink="hlink" folHlink="folHlink"/>
    </a:extraClrScheme>
    <a:extraClrScheme>
      <a:clrScheme name="1_Network 2">
        <a:dk1>
          <a:srgbClr val="3C0000"/>
        </a:dk1>
        <a:lt1>
          <a:srgbClr val="FFFFFF"/>
        </a:lt1>
        <a:dk2>
          <a:srgbClr val="4D0B0B"/>
        </a:dk2>
        <a:lt2>
          <a:srgbClr val="FFFFFF"/>
        </a:lt2>
        <a:accent1>
          <a:srgbClr val="666633"/>
        </a:accent1>
        <a:accent2>
          <a:srgbClr val="CC3300"/>
        </a:accent2>
        <a:accent3>
          <a:srgbClr val="B2AAAA"/>
        </a:accent3>
        <a:accent4>
          <a:srgbClr val="DADADA"/>
        </a:accent4>
        <a:accent5>
          <a:srgbClr val="B8B8AD"/>
        </a:accent5>
        <a:accent6>
          <a:srgbClr val="B92D00"/>
        </a:accent6>
        <a:hlink>
          <a:srgbClr val="CC9900"/>
        </a:hlink>
        <a:folHlink>
          <a:srgbClr val="CCCC33"/>
        </a:folHlink>
      </a:clrScheme>
      <a:clrMap bg1="dk2" tx1="lt1" bg2="dk1" tx2="lt2" accent1="accent1" accent2="accent2" accent3="accent3" accent4="accent4" accent5="accent5" accent6="accent6" hlink="hlink" folHlink="folHlink"/>
    </a:extraClrScheme>
    <a:extraClrScheme>
      <a:clrScheme name="1_Network 3">
        <a:dk1>
          <a:srgbClr val="666699"/>
        </a:dk1>
        <a:lt1>
          <a:srgbClr val="FFFFFF"/>
        </a:lt1>
        <a:dk2>
          <a:srgbClr val="15192B"/>
        </a:dk2>
        <a:lt2>
          <a:srgbClr val="CCCCFF"/>
        </a:lt2>
        <a:accent1>
          <a:srgbClr val="4F893D"/>
        </a:accent1>
        <a:accent2>
          <a:srgbClr val="666699"/>
        </a:accent2>
        <a:accent3>
          <a:srgbClr val="AAABAC"/>
        </a:accent3>
        <a:accent4>
          <a:srgbClr val="DADADA"/>
        </a:accent4>
        <a:accent5>
          <a:srgbClr val="B2C4AF"/>
        </a:accent5>
        <a:accent6>
          <a:srgbClr val="5C5C8A"/>
        </a:accent6>
        <a:hlink>
          <a:srgbClr val="CC9900"/>
        </a:hlink>
        <a:folHlink>
          <a:srgbClr val="4837C7"/>
        </a:folHlink>
      </a:clrScheme>
      <a:clrMap bg1="dk2" tx1="lt1" bg2="dk1" tx2="lt2" accent1="accent1" accent2="accent2" accent3="accent3" accent4="accent4" accent5="accent5" accent6="accent6" hlink="hlink" folHlink="folHlink"/>
    </a:extraClrScheme>
    <a:extraClrScheme>
      <a:clrScheme name="1_Network 4">
        <a:dk1>
          <a:srgbClr val="666699"/>
        </a:dk1>
        <a:lt1>
          <a:srgbClr val="FFFFFF"/>
        </a:lt1>
        <a:dk2>
          <a:srgbClr val="86001A"/>
        </a:dk2>
        <a:lt2>
          <a:srgbClr val="CCCC66"/>
        </a:lt2>
        <a:accent1>
          <a:srgbClr val="FF3300"/>
        </a:accent1>
        <a:accent2>
          <a:srgbClr val="FF6600"/>
        </a:accent2>
        <a:accent3>
          <a:srgbClr val="C3AAAB"/>
        </a:accent3>
        <a:accent4>
          <a:srgbClr val="DADADA"/>
        </a:accent4>
        <a:accent5>
          <a:srgbClr val="FFADAA"/>
        </a:accent5>
        <a:accent6>
          <a:srgbClr val="E75C00"/>
        </a:accent6>
        <a:hlink>
          <a:srgbClr val="CC9900"/>
        </a:hlink>
        <a:folHlink>
          <a:srgbClr val="FF0000"/>
        </a:folHlink>
      </a:clrScheme>
      <a:clrMap bg1="dk2" tx1="lt1" bg2="dk1" tx2="lt2" accent1="accent1" accent2="accent2" accent3="accent3" accent4="accent4" accent5="accent5" accent6="accent6" hlink="hlink" folHlink="folHlink"/>
    </a:extraClrScheme>
    <a:extraClrScheme>
      <a:clrScheme name="1_Network 5">
        <a:dk1>
          <a:srgbClr val="666699"/>
        </a:dk1>
        <a:lt1>
          <a:srgbClr val="FFFFFF"/>
        </a:lt1>
        <a:dk2>
          <a:srgbClr val="000054"/>
        </a:dk2>
        <a:lt2>
          <a:srgbClr val="FFFFFF"/>
        </a:lt2>
        <a:accent1>
          <a:srgbClr val="3333FF"/>
        </a:accent1>
        <a:accent2>
          <a:srgbClr val="006699"/>
        </a:accent2>
        <a:accent3>
          <a:srgbClr val="AAAAB3"/>
        </a:accent3>
        <a:accent4>
          <a:srgbClr val="DADADA"/>
        </a:accent4>
        <a:accent5>
          <a:srgbClr val="ADADFF"/>
        </a:accent5>
        <a:accent6>
          <a:srgbClr val="005C8A"/>
        </a:accent6>
        <a:hlink>
          <a:srgbClr val="669900"/>
        </a:hlink>
        <a:folHlink>
          <a:srgbClr val="0000FF"/>
        </a:folHlink>
      </a:clrScheme>
      <a:clrMap bg1="dk2" tx1="lt1" bg2="dk1" tx2="lt2" accent1="accent1" accent2="accent2" accent3="accent3" accent4="accent4" accent5="accent5" accent6="accent6" hlink="hlink" folHlink="folHlink"/>
    </a:extraClrScheme>
    <a:extraClrScheme>
      <a:clrScheme name="1_Network 6">
        <a:dk1>
          <a:srgbClr val="808080"/>
        </a:dk1>
        <a:lt1>
          <a:srgbClr val="FFFFFF"/>
        </a:lt1>
        <a:dk2>
          <a:srgbClr val="30054B"/>
        </a:dk2>
        <a:lt2>
          <a:srgbClr val="FFFFFF"/>
        </a:lt2>
        <a:accent1>
          <a:srgbClr val="797B9B"/>
        </a:accent1>
        <a:accent2>
          <a:srgbClr val="6B4FB1"/>
        </a:accent2>
        <a:accent3>
          <a:srgbClr val="ADAAB1"/>
        </a:accent3>
        <a:accent4>
          <a:srgbClr val="DADADA"/>
        </a:accent4>
        <a:accent5>
          <a:srgbClr val="BEBFCB"/>
        </a:accent5>
        <a:accent6>
          <a:srgbClr val="6047A0"/>
        </a:accent6>
        <a:hlink>
          <a:srgbClr val="7AACCE"/>
        </a:hlink>
        <a:folHlink>
          <a:srgbClr val="D8D8EC"/>
        </a:folHlink>
      </a:clrScheme>
      <a:clrMap bg1="dk2" tx1="lt1" bg2="dk1" tx2="lt2" accent1="accent1" accent2="accent2" accent3="accent3" accent4="accent4" accent5="accent5" accent6="accent6" hlink="hlink" folHlink="folHlink"/>
    </a:extraClrScheme>
    <a:extraClrScheme>
      <a:clrScheme name="1_Network 7">
        <a:dk1>
          <a:srgbClr val="808080"/>
        </a:dk1>
        <a:lt1>
          <a:srgbClr val="FFFFCC"/>
        </a:lt1>
        <a:dk2>
          <a:srgbClr val="29527B"/>
        </a:dk2>
        <a:lt2>
          <a:srgbClr val="FFFFFF"/>
        </a:lt2>
        <a:accent1>
          <a:srgbClr val="CCCC00"/>
        </a:accent1>
        <a:accent2>
          <a:srgbClr val="669999"/>
        </a:accent2>
        <a:accent3>
          <a:srgbClr val="ACB3BF"/>
        </a:accent3>
        <a:accent4>
          <a:srgbClr val="DADAAE"/>
        </a:accent4>
        <a:accent5>
          <a:srgbClr val="E2E2AA"/>
        </a:accent5>
        <a:accent6>
          <a:srgbClr val="5C8A8A"/>
        </a:accent6>
        <a:hlink>
          <a:srgbClr val="D8D8EC"/>
        </a:hlink>
        <a:folHlink>
          <a:srgbClr val="B2B2B2"/>
        </a:folHlink>
      </a:clrScheme>
      <a:clrMap bg1="dk2" tx1="lt1" bg2="dk1" tx2="lt2" accent1="accent1" accent2="accent2" accent3="accent3" accent4="accent4" accent5="accent5" accent6="accent6" hlink="hlink" folHlink="folHlink"/>
    </a:extraClrScheme>
    <a:extraClrScheme>
      <a:clrScheme name="1_Network 8">
        <a:dk1>
          <a:srgbClr val="666699"/>
        </a:dk1>
        <a:lt1>
          <a:srgbClr val="FFFFFF"/>
        </a:lt1>
        <a:dk2>
          <a:srgbClr val="476949"/>
        </a:dk2>
        <a:lt2>
          <a:srgbClr val="FFFFFF"/>
        </a:lt2>
        <a:accent1>
          <a:srgbClr val="CC6600"/>
        </a:accent1>
        <a:accent2>
          <a:srgbClr val="CC9900"/>
        </a:accent2>
        <a:accent3>
          <a:srgbClr val="B1B9B1"/>
        </a:accent3>
        <a:accent4>
          <a:srgbClr val="DADADA"/>
        </a:accent4>
        <a:accent5>
          <a:srgbClr val="E2B8AA"/>
        </a:accent5>
        <a:accent6>
          <a:srgbClr val="B98A00"/>
        </a:accent6>
        <a:hlink>
          <a:srgbClr val="669900"/>
        </a:hlink>
        <a:folHlink>
          <a:srgbClr val="A45200"/>
        </a:folHlink>
      </a:clrScheme>
      <a:clrMap bg1="dk2" tx1="lt1" bg2="dk1" tx2="lt2" accent1="accent1" accent2="accent2" accent3="accent3" accent4="accent4" accent5="accent5" accent6="accent6" hlink="hlink" folHlink="folHlink"/>
    </a:extraClrScheme>
    <a:extraClrScheme>
      <a:clrScheme name="1_Network 9">
        <a:dk1>
          <a:srgbClr val="000000"/>
        </a:dk1>
        <a:lt1>
          <a:srgbClr val="FFFFFF"/>
        </a:lt1>
        <a:dk2>
          <a:srgbClr val="7C1302"/>
        </a:dk2>
        <a:lt2>
          <a:srgbClr val="CC9900"/>
        </a:lt2>
        <a:accent1>
          <a:srgbClr val="CC9900"/>
        </a:accent1>
        <a:accent2>
          <a:srgbClr val="CC3300"/>
        </a:accent2>
        <a:accent3>
          <a:srgbClr val="FFFFFF"/>
        </a:accent3>
        <a:accent4>
          <a:srgbClr val="000000"/>
        </a:accent4>
        <a:accent5>
          <a:srgbClr val="E2CAAA"/>
        </a:accent5>
        <a:accent6>
          <a:srgbClr val="B92D00"/>
        </a:accent6>
        <a:hlink>
          <a:srgbClr val="808080"/>
        </a:hlink>
        <a:folHlink>
          <a:srgbClr val="CCCC66"/>
        </a:folHlink>
      </a:clrScheme>
      <a:clrMap bg1="lt1" tx1="dk1" bg2="lt2" tx2="dk2" accent1="accent1" accent2="accent2" accent3="accent3" accent4="accent4" accent5="accent5" accent6="accent6" hlink="hlink" folHlink="folHlink"/>
    </a:extraClrScheme>
    <a:extraClrScheme>
      <a:clrScheme name="1_Network 10">
        <a:dk1>
          <a:srgbClr val="000000"/>
        </a:dk1>
        <a:lt1>
          <a:srgbClr val="FFFFFF"/>
        </a:lt1>
        <a:dk2>
          <a:srgbClr val="330066"/>
        </a:dk2>
        <a:lt2>
          <a:srgbClr val="808080"/>
        </a:lt2>
        <a:accent1>
          <a:srgbClr val="CCCC00"/>
        </a:accent1>
        <a:accent2>
          <a:srgbClr val="669999"/>
        </a:accent2>
        <a:accent3>
          <a:srgbClr val="FFFFFF"/>
        </a:accent3>
        <a:accent4>
          <a:srgbClr val="000000"/>
        </a:accent4>
        <a:accent5>
          <a:srgbClr val="E2E2AA"/>
        </a:accent5>
        <a:accent6>
          <a:srgbClr val="5C8A8A"/>
        </a:accent6>
        <a:hlink>
          <a:srgbClr val="7E9CE8"/>
        </a:hlink>
        <a:folHlink>
          <a:srgbClr val="D8D8E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76291BE7-26FF-4D3F-8918-EB7A1615814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Training presentation</Template>
  <TotalTime>1108</TotalTime>
  <Words>2457</Words>
  <Application>Microsoft Office PowerPoint</Application>
  <PresentationFormat>On-screen Show (4:3)</PresentationFormat>
  <Paragraphs>330</Paragraphs>
  <Slides>39</Slides>
  <Notes>31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Microsoft YaHei</vt:lpstr>
      <vt:lpstr>Arial</vt:lpstr>
      <vt:lpstr>Wingdings</vt:lpstr>
      <vt:lpstr>06088808</vt:lpstr>
      <vt:lpstr>Python Programming in Your Classroom</vt:lpstr>
      <vt:lpstr>PowerPoint Presentation</vt:lpstr>
      <vt:lpstr>Housekeeping Items</vt:lpstr>
      <vt:lpstr>Welcome OETC 2014</vt:lpstr>
      <vt:lpstr>PowerPoint Presentation</vt:lpstr>
      <vt:lpstr>PowerPoint Presentation</vt:lpstr>
      <vt:lpstr>PowerPoint Presentation</vt:lpstr>
      <vt:lpstr>Take the pledge (raise your right hand NOW!)</vt:lpstr>
      <vt:lpstr>Introduction</vt:lpstr>
      <vt:lpstr>Red &amp; Green Bookmarks.</vt:lpstr>
      <vt:lpstr>Professor Reed sez:</vt:lpstr>
      <vt:lpstr>President John F. Kennedy,  address at Rice University,  September 12, 1962</vt:lpstr>
      <vt:lpstr>Training Outline (3 Modules)</vt:lpstr>
      <vt:lpstr>Module 1: Objectives  (Getting Python)</vt:lpstr>
      <vt:lpstr>Module 1: Getting Python</vt:lpstr>
      <vt:lpstr>Module 1: Wrapping up Getting Started with Python </vt:lpstr>
      <vt:lpstr>PowerPoint Presentation</vt:lpstr>
      <vt:lpstr>Professor Reed sez:</vt:lpstr>
      <vt:lpstr>PowerPoint Presentation</vt:lpstr>
      <vt:lpstr>Why Program Computers?</vt:lpstr>
      <vt:lpstr>The “thumbers”!</vt:lpstr>
      <vt:lpstr>Professor Reed sez:</vt:lpstr>
      <vt:lpstr>Module 2: Objectives (graphics)</vt:lpstr>
      <vt:lpstr>PowerPoint Presentation</vt:lpstr>
      <vt:lpstr>Module 2: Why Use Python?</vt:lpstr>
      <vt:lpstr>Module 2: Wrapping up using the graphical features of Python.</vt:lpstr>
      <vt:lpstr>PowerPoint Presentation</vt:lpstr>
      <vt:lpstr>Curiosity's Seven Minutes of Terror</vt:lpstr>
      <vt:lpstr>The Truth About the AGC Computer</vt:lpstr>
      <vt:lpstr>Mars Polar Lander Lost!</vt:lpstr>
      <vt:lpstr>Module 3: Objectives (WEB)</vt:lpstr>
      <vt:lpstr>Module 3: Content</vt:lpstr>
      <vt:lpstr>PowerPoint Presentation</vt:lpstr>
      <vt:lpstr>Summarization of Python</vt:lpstr>
      <vt:lpstr>Other Resources!</vt:lpstr>
      <vt:lpstr>Wrapping up everything!</vt:lpstr>
      <vt:lpstr>Assessment and Evaluation</vt:lpstr>
      <vt:lpstr>PowerPoint Presentation</vt:lpstr>
      <vt:lpstr>End of Presentation on Python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Training Presentation</dc:title>
  <dc:creator>JAMES REED</dc:creator>
  <cp:keywords>etechOhio2014</cp:keywords>
  <cp:lastModifiedBy>JAMES REED</cp:lastModifiedBy>
  <cp:revision>176</cp:revision>
  <cp:lastPrinted>2013-09-12T01:43:48Z</cp:lastPrinted>
  <dcterms:created xsi:type="dcterms:W3CDTF">2013-09-12T01:43:22Z</dcterms:created>
  <dcterms:modified xsi:type="dcterms:W3CDTF">2014-01-29T17:45:42Z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TC060888081033</vt:lpwstr>
  </property>
</Properties>
</file>

<file path=docProps/thumbnail.jpeg>
</file>